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Identification_of_human_individuals" TargetMode="External"/><Relationship Id="rId3" Type="http://schemas.openxmlformats.org/officeDocument/2006/relationships/hyperlink" Target="https://en.wikipedia.org/wiki/Authentication" TargetMode="External"/><Relationship Id="rId4" Type="http://schemas.openxmlformats.org/officeDocument/2006/relationships/hyperlink" Target="https://en.wikipedia.org/wiki/Digital_image" TargetMode="External"/><Relationship Id="rId5" Type="http://schemas.openxmlformats.org/officeDocument/2006/relationships/hyperlink" Target="https://en.wikipedia.org/wiki/Film_frame" TargetMode="External"/><Relationship Id="rId6" Type="http://schemas.openxmlformats.org/officeDocument/2006/relationships/hyperlink" Target="https://en.wikipedia.org/wiki/Video" TargetMode="External"/><Relationship Id="rId7" Type="http://schemas.openxmlformats.org/officeDocument/2006/relationships/hyperlink" Target="https://en.wikipedia.org/wiki/Face" TargetMode="External"/><Relationship Id="rId8" Type="http://schemas.openxmlformats.org/officeDocument/2006/relationships/hyperlink" Target="https://en.wikipedia.org/wiki/Database_management_system"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National_Institute_of_Informatic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 name="Shape 41"/>
        <p:cNvGrpSpPr/>
        <p:nvPr/>
      </p:nvGrpSpPr>
      <p:grpSpPr>
        <a:xfrm>
          <a:off x="0" y="0"/>
          <a:ext cx="0" cy="0"/>
          <a:chOff x="0" y="0"/>
          <a:chExt cx="0" cy="0"/>
        </a:xfrm>
      </p:grpSpPr>
      <p:sp>
        <p:nvSpPr>
          <p:cNvPr id="42" name="Google Shape;42;g3e12cacee2_2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 name="Google Shape;43;g3e12cacee2_2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Debalina:</a:t>
            </a:r>
            <a:endParaRPr/>
          </a:p>
          <a:p>
            <a:pPr indent="0" lvl="0" marL="0" marR="0" rtl="0" algn="l">
              <a:lnSpc>
                <a:spcPct val="100000"/>
              </a:lnSpc>
              <a:spcBef>
                <a:spcPts val="0"/>
              </a:spcBef>
              <a:spcAft>
                <a:spcPts val="0"/>
              </a:spcAft>
              <a:buClr>
                <a:srgbClr val="000000"/>
              </a:buClr>
              <a:buSzPts val="1400"/>
              <a:buFont typeface="Arial"/>
              <a:buNone/>
            </a:pPr>
            <a:r>
              <a:rPr lang="en"/>
              <a:t>Facial recognition Technology is now the most recent advancement of AI. </a:t>
            </a:r>
            <a:r>
              <a:rPr b="1" lang="en" sz="1050">
                <a:solidFill>
                  <a:srgbClr val="222222"/>
                </a:solidFill>
                <a:highlight>
                  <a:srgbClr val="FFFFFF"/>
                </a:highlight>
              </a:rPr>
              <a:t>A facial recognition system</a:t>
            </a:r>
            <a:r>
              <a:rPr lang="en" sz="1050">
                <a:solidFill>
                  <a:srgbClr val="222222"/>
                </a:solidFill>
                <a:highlight>
                  <a:srgbClr val="FFFFFF"/>
                </a:highlight>
              </a:rPr>
              <a:t> is a technology capable of </a:t>
            </a:r>
            <a:r>
              <a:rPr lang="en" sz="1050" u="sng">
                <a:solidFill>
                  <a:srgbClr val="0B0080"/>
                </a:solidFill>
                <a:highlight>
                  <a:srgbClr val="FFFFFF"/>
                </a:highlight>
                <a:hlinkClick r:id="rId2"/>
              </a:rPr>
              <a:t>identifying</a:t>
            </a:r>
            <a:r>
              <a:rPr lang="en" sz="1050">
                <a:solidFill>
                  <a:srgbClr val="222222"/>
                </a:solidFill>
                <a:highlight>
                  <a:srgbClr val="FFFFFF"/>
                </a:highlight>
              </a:rPr>
              <a:t> or </a:t>
            </a:r>
            <a:r>
              <a:rPr lang="en" sz="1050" u="sng">
                <a:solidFill>
                  <a:srgbClr val="0B0080"/>
                </a:solidFill>
                <a:highlight>
                  <a:srgbClr val="FFFFFF"/>
                </a:highlight>
                <a:hlinkClick r:id="rId3"/>
              </a:rPr>
              <a:t>verifying</a:t>
            </a:r>
            <a:r>
              <a:rPr lang="en" sz="1050">
                <a:solidFill>
                  <a:srgbClr val="222222"/>
                </a:solidFill>
                <a:highlight>
                  <a:srgbClr val="FFFFFF"/>
                </a:highlight>
              </a:rPr>
              <a:t> a person from a </a:t>
            </a:r>
            <a:r>
              <a:rPr lang="en" sz="1050" u="sng">
                <a:solidFill>
                  <a:srgbClr val="0B0080"/>
                </a:solidFill>
                <a:highlight>
                  <a:srgbClr val="FFFFFF"/>
                </a:highlight>
                <a:hlinkClick r:id="rId4"/>
              </a:rPr>
              <a:t>digital image</a:t>
            </a:r>
            <a:r>
              <a:rPr lang="en" sz="1050">
                <a:solidFill>
                  <a:srgbClr val="222222"/>
                </a:solidFill>
                <a:highlight>
                  <a:srgbClr val="FFFFFF"/>
                </a:highlight>
              </a:rPr>
              <a:t> or a </a:t>
            </a:r>
            <a:r>
              <a:rPr lang="en" sz="1050" u="sng">
                <a:solidFill>
                  <a:srgbClr val="0B0080"/>
                </a:solidFill>
                <a:highlight>
                  <a:srgbClr val="FFFFFF"/>
                </a:highlight>
                <a:hlinkClick r:id="rId5"/>
              </a:rPr>
              <a:t>video frame</a:t>
            </a:r>
            <a:r>
              <a:rPr lang="en" sz="1050">
                <a:solidFill>
                  <a:srgbClr val="222222"/>
                </a:solidFill>
                <a:highlight>
                  <a:srgbClr val="FFFFFF"/>
                </a:highlight>
              </a:rPr>
              <a:t> from a </a:t>
            </a:r>
            <a:r>
              <a:rPr lang="en" sz="1050" u="sng">
                <a:solidFill>
                  <a:srgbClr val="0B0080"/>
                </a:solidFill>
                <a:highlight>
                  <a:srgbClr val="FFFFFF"/>
                </a:highlight>
                <a:hlinkClick r:id="rId6"/>
              </a:rPr>
              <a:t>video</a:t>
            </a:r>
            <a:r>
              <a:rPr lang="en" sz="1050">
                <a:solidFill>
                  <a:srgbClr val="222222"/>
                </a:solidFill>
                <a:highlight>
                  <a:srgbClr val="FFFFFF"/>
                </a:highlight>
              </a:rPr>
              <a:t> source. There are multiple methods in which facial recognition systems work, but in general, they work by comparing selected </a:t>
            </a:r>
            <a:r>
              <a:rPr lang="en" sz="1050" u="sng">
                <a:solidFill>
                  <a:srgbClr val="0B0080"/>
                </a:solidFill>
                <a:highlight>
                  <a:srgbClr val="FFFFFF"/>
                </a:highlight>
                <a:hlinkClick r:id="rId7"/>
              </a:rPr>
              <a:t>facial features</a:t>
            </a:r>
            <a:r>
              <a:rPr lang="en" sz="1050">
                <a:solidFill>
                  <a:srgbClr val="222222"/>
                </a:solidFill>
                <a:highlight>
                  <a:srgbClr val="FFFFFF"/>
                </a:highlight>
              </a:rPr>
              <a:t> from given image with faces within a </a:t>
            </a:r>
            <a:r>
              <a:rPr lang="en" sz="1050" u="sng">
                <a:solidFill>
                  <a:srgbClr val="0B0080"/>
                </a:solidFill>
                <a:highlight>
                  <a:srgbClr val="FFFFFF"/>
                </a:highlight>
                <a:hlinkClick r:id="rId8"/>
              </a:rPr>
              <a:t>database</a:t>
            </a:r>
            <a:r>
              <a:rPr lang="en" sz="1050">
                <a:solidFill>
                  <a:srgbClr val="222222"/>
                </a:solidFill>
                <a:highlight>
                  <a:srgbClr val="FFFFFF"/>
                </a:highlight>
              </a:rPr>
              <a:t>.</a:t>
            </a:r>
            <a:endParaRPr/>
          </a:p>
          <a:p>
            <a:pPr indent="0" lvl="0" marL="0" marR="0" rtl="0" algn="l">
              <a:lnSpc>
                <a:spcPct val="100000"/>
              </a:lnSpc>
              <a:spcBef>
                <a:spcPts val="0"/>
              </a:spcBef>
              <a:spcAft>
                <a:spcPts val="0"/>
              </a:spcAft>
              <a:buClr>
                <a:srgbClr val="000000"/>
              </a:buClr>
              <a:buSzPts val="1400"/>
              <a:buFont typeface="Arial"/>
              <a:buNone/>
            </a:pPr>
            <a:r>
              <a:rPr lang="en"/>
              <a:t>China has already progressed a lot in this field. There are several pros and cons and so is the </a:t>
            </a:r>
            <a:r>
              <a:rPr lang="en"/>
              <a:t>controversy. In our presentation we will discuss on this controversy.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3e1100506a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e1100506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pillar is independence.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propose creating an independent committee to oversee the use of data by law enforcement.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will provide an avenue for citizens to challenge how their data is being used, and will have the power to issue binding verdicts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will be the data custodian: it will set and enforce policies regarding data use, access and retention. This role will include provisioning, deprovisioning, and auditing access to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know it will require the government to give up a significant amount of control, but believe it’s the best way to deploy </a:t>
            </a:r>
            <a:r>
              <a:rPr lang="en"/>
              <a:t>surveillance</a:t>
            </a:r>
            <a:r>
              <a:rPr lang="en"/>
              <a:t> at scale without potential social unrest.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3e1100506a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e110050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 pillar is fairness.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many ways in which an algorithm might be biased: </a:t>
            </a:r>
            <a:endParaRPr/>
          </a:p>
          <a:p>
            <a:pPr indent="0" lvl="0" marL="0" rtl="0" algn="l">
              <a:spcBef>
                <a:spcPts val="0"/>
              </a:spcBef>
              <a:spcAft>
                <a:spcPts val="0"/>
              </a:spcAft>
              <a:buNone/>
            </a:pPr>
            <a:r>
              <a:rPr lang="en"/>
              <a:t>  -Biased training data</a:t>
            </a:r>
            <a:endParaRPr/>
          </a:p>
          <a:p>
            <a:pPr indent="0" lvl="0" marL="0" rtl="0" algn="l">
              <a:spcBef>
                <a:spcPts val="0"/>
              </a:spcBef>
              <a:spcAft>
                <a:spcPts val="0"/>
              </a:spcAft>
              <a:buNone/>
            </a:pPr>
            <a:r>
              <a:rPr lang="en"/>
              <a:t>  -Biased data interpretation</a:t>
            </a:r>
            <a:endParaRPr/>
          </a:p>
          <a:p>
            <a:pPr indent="0" lvl="0" marL="0" rtl="0" algn="l">
              <a:spcBef>
                <a:spcPts val="0"/>
              </a:spcBef>
              <a:spcAft>
                <a:spcPts val="0"/>
              </a:spcAft>
              <a:buNone/>
            </a:pPr>
            <a:r>
              <a:rPr lang="en"/>
              <a:t>Achieving fairness means we use outcomes as a measure, instead of just the process which might result in ignoring biases elsewhere that end up affecting the results.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important measure of fairness is statistical parity between certain categories. When this is violated, the solution would be finding out the root causes, and taking action if needed.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3e1100506a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e1100506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pillar we propose is transparency.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will consists of granting two rights to all citizens.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 The right to access their data profile at any time, and understand what the state knows about them, and how that information was obtained.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The right to understand how their data is being used. Who accessed it? For what purpose? How was the data used? When will it be deleted?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would be </a:t>
            </a:r>
            <a:r>
              <a:rPr lang="en">
                <a:solidFill>
                  <a:schemeClr val="dk1"/>
                </a:solidFill>
              </a:rPr>
              <a:t>exceptions to protect criminal investigations and similar situations.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believe that through independent oversight, algorithmic fairness, and data transparency, law enforcement can deploy these solutions at scale while minimizing the risk of discontent in society.</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101360ce7_0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01360ce7_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e0e29270b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e0e29270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 name="Shape 49"/>
        <p:cNvGrpSpPr/>
        <p:nvPr/>
      </p:nvGrpSpPr>
      <p:grpSpPr>
        <a:xfrm>
          <a:off x="0" y="0"/>
          <a:ext cx="0" cy="0"/>
          <a:chOff x="0" y="0"/>
          <a:chExt cx="0" cy="0"/>
        </a:xfrm>
      </p:grpSpPr>
      <p:sp>
        <p:nvSpPr>
          <p:cNvPr id="50" name="Google Shape;50;g101360ce7_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101360ce7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Debalina:</a:t>
            </a:r>
            <a:endParaRPr/>
          </a:p>
          <a:p>
            <a:pPr indent="0" lvl="0" marL="0" rtl="0" algn="l">
              <a:spcBef>
                <a:spcPts val="0"/>
              </a:spcBef>
              <a:spcAft>
                <a:spcPts val="0"/>
              </a:spcAft>
              <a:buNone/>
            </a:pPr>
            <a:r>
              <a:rPr lang="en"/>
              <a:t>China’s target is to make surveillance network omnipresent nationwide by 2020. They claim that already they have implemented this technology so massively it can recognize any of 1.3B people in just a second.</a:t>
            </a:r>
            <a:endParaRPr/>
          </a:p>
          <a:p>
            <a:pPr indent="0" lvl="0" marL="0" rtl="0" algn="l">
              <a:spcBef>
                <a:spcPts val="0"/>
              </a:spcBef>
              <a:spcAft>
                <a:spcPts val="0"/>
              </a:spcAft>
              <a:buNone/>
            </a:pPr>
            <a:r>
              <a:rPr lang="en"/>
              <a:t>Crime Fighting, Gambling Problem Assistance, Flight Check-in System, Face-to-pay, Exam surveillance are to name a few from thousands of facial recognition advancement.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3e0e29270b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e0e29270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TK:</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greatest benefit from facial recognition technology is more effective policing. Because of the amount of data available, Big Data police systems are able to effectively track criminals. In particular, one system, SkyNet, is in use at over 20 airports and train stations. Since its adoption, police have caught more than 1,000 criminals through its use. The state-controlled media often highlights statistics like this to demonstrate the benefits of such surveillance. However, some important details, such as what they mean by criminals as well as their alleged crimes, are often undisclosed. These systems have also been used to analyze crowds and to help with crime prediction, such as identifying thieves on a train.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Chinese police are also experimenting with other uses, which you can see from this photo here. These officers are using glasses with facial recognition capabilities. So far, they have been mainly used at train stations to identify travelers with false documentation, but there is potential to do much more.</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3e0e29270b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e0e29270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TK:</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While this  technology is very advanced, the Chinese authorities, rely on the effect being observed to discourage crime. Here’s an example. This busy crosswalk used to be very difficult to police because of traffic and pedestrian jaywalking. In 2017, police installed cameras as well as this big screen that you see here. Now if someone jaywalks, their image is captured and displayed on the screen along with their information. A spokesperson said that the embarrassment from potentially having others see your image on the screen will deter people. There is actually a lag time of a few days for a jaywalker’s image to be displayed, but the threat of that happening has had a profound effect. Indeed, the amount of jaywalking at this intersection has decreased, which police attribute to the surveillance. Aside from the actual capabilities of the technology, the government assumes that the feeling of being watched alters people’s behaviors for the better.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3e0e29270b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e0e29270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TK:</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2017, domestic security accounted for 6% of government spending in China, including many technology initiatives. Demand in this area has led to the rise of numerous startups such as Eyecool, which developed SkyNet, as mentioned earlier. Government contracts fuel research and development resulting in innovative experiments like the glasses. Many companies are also looking into further refining the technology to track clothing and a person’s gait. These startups continue to raise hundreds of millions from investors as they expand their business beyond China--to Southeast Asia and the Middle East.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3e11f9fe8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e11f9fe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PT:</a:t>
            </a:r>
            <a:endParaRPr/>
          </a:p>
          <a:p>
            <a:pPr indent="0" lvl="0" marL="0" rtl="0" algn="l">
              <a:lnSpc>
                <a:spcPct val="115000"/>
              </a:lnSpc>
              <a:spcBef>
                <a:spcPts val="0"/>
              </a:spcBef>
              <a:spcAft>
                <a:spcPts val="0"/>
              </a:spcAft>
              <a:buClr>
                <a:schemeClr val="dk1"/>
              </a:buClr>
              <a:buSzPts val="1100"/>
              <a:buFont typeface="Arial"/>
              <a:buNone/>
            </a:pPr>
            <a:r>
              <a:rPr lang="en"/>
              <a:t>Now that we have talked about some of the arguments in favor of using these Advanced AI and Face Detection by the Chinese authorities, I would like to highlight "key concerns" from using such technology.</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With the scope and scale of mass surveillance we are talking about here, the overarching concern is about privacy and civil liberties or rights.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There is no opt-in / no way to opt-out. The way they are using the technology where they display the individual's personal info on the billboards, we see the lack of effective privacy protections.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There is also a risk to forcefully attempt to silence independent or critical point of views particularly from civil rights advocates such as  activists, lawyers and writers. .  This attack of freedom of expression has huge </a:t>
            </a:r>
            <a:r>
              <a:rPr lang="en"/>
              <a:t>ramifications</a:t>
            </a:r>
            <a:r>
              <a:rPr lang="en"/>
              <a:t> because as we see freedom of expression is one of the fundamental rights.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This fear of mass surveillance, in a long run, would stymie freedom and independent and critical  expression in the society, creating </a:t>
            </a:r>
            <a:r>
              <a:rPr lang="en"/>
              <a:t>totalitarian</a:t>
            </a:r>
            <a:r>
              <a:rPr lang="en"/>
              <a:t> regime.</a:t>
            </a:r>
            <a:endParaRPr/>
          </a:p>
          <a:p>
            <a:pPr indent="0" lvl="0" marL="0" rtl="0" algn="l">
              <a:lnSpc>
                <a:spcPct val="115000"/>
              </a:lnSpc>
              <a:spcBef>
                <a:spcPts val="0"/>
              </a:spcBef>
              <a:spcAft>
                <a:spcPts val="0"/>
              </a:spcAft>
              <a:buClr>
                <a:schemeClr val="dk1"/>
              </a:buClr>
              <a:buSzPts val="1100"/>
              <a:buFont typeface="Arial"/>
              <a:buNone/>
            </a:pPr>
            <a:r>
              <a:t/>
            </a:r>
            <a:endParaRPr/>
          </a:p>
          <a:p>
            <a:pPr indent="-317500" lvl="0" marL="457200" rtl="0" algn="l">
              <a:lnSpc>
                <a:spcPct val="115000"/>
              </a:lnSpc>
              <a:spcBef>
                <a:spcPts val="0"/>
              </a:spcBef>
              <a:spcAft>
                <a:spcPts val="0"/>
              </a:spcAft>
              <a:buSzPts val="1400"/>
              <a:buChar char="●"/>
            </a:pPr>
            <a:r>
              <a:rPr lang="en"/>
              <a:t>Law of accelerated returns =&gt; increased Surveillance</a:t>
            </a:r>
            <a:endParaRPr/>
          </a:p>
          <a:p>
            <a:pPr indent="-317500" lvl="1" marL="914400" rtl="0" algn="l">
              <a:lnSpc>
                <a:spcPct val="115000"/>
              </a:lnSpc>
              <a:spcBef>
                <a:spcPts val="0"/>
              </a:spcBef>
              <a:spcAft>
                <a:spcPts val="0"/>
              </a:spcAft>
              <a:buSzPts val="1400"/>
              <a:buChar char="○"/>
            </a:pPr>
            <a:r>
              <a:rPr lang="en"/>
              <a:t>Surveillance =&gt; Data Explosion =&gt; Algorithm improvements =&gt; More Surveillance</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AI based systems tends to get better as more data is fed into them making this surveillance even more intrusive in the future.</a:t>
            </a:r>
            <a:endParaRPr/>
          </a:p>
          <a:p>
            <a:pPr indent="0" lvl="0" marL="0" rtl="0" algn="l">
              <a:lnSpc>
                <a:spcPct val="115000"/>
              </a:lnSpc>
              <a:spcBef>
                <a:spcPts val="0"/>
              </a:spcBef>
              <a:spcAft>
                <a:spcPts val="0"/>
              </a:spcAft>
              <a:buClr>
                <a:schemeClr val="dk1"/>
              </a:buClr>
              <a:buSzPts val="1100"/>
              <a:buFont typeface="Arial"/>
              <a:buNone/>
            </a:pPr>
            <a:r>
              <a:rPr lang="en"/>
              <a:t>Mass Surveillance usually has accelerated returns in that wider and more intrusive surveillance begets more data which improves AI/prediction and that makes an argument for even more surveillance.</a:t>
            </a:r>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3e11f9fe8f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e11f9fe8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PT:</a:t>
            </a:r>
            <a:endParaRPr/>
          </a:p>
          <a:p>
            <a:pPr indent="0" lvl="0" marL="0" rtl="0" algn="l">
              <a:lnSpc>
                <a:spcPct val="115000"/>
              </a:lnSpc>
              <a:spcBef>
                <a:spcPts val="0"/>
              </a:spcBef>
              <a:spcAft>
                <a:spcPts val="0"/>
              </a:spcAft>
              <a:buClr>
                <a:schemeClr val="dk1"/>
              </a:buClr>
              <a:buSzPts val="1100"/>
              <a:buFont typeface="Arial"/>
              <a:buNone/>
            </a:pPr>
            <a:r>
              <a:rPr lang="en"/>
              <a:t>As we know, AI systems and algorithms are prone to biases and are difficult to guarantee fairness and may hinder due-process rights. </a:t>
            </a:r>
            <a:endParaRPr/>
          </a:p>
          <a:p>
            <a:pPr indent="0" lvl="0" marL="0" rtl="0" algn="l">
              <a:lnSpc>
                <a:spcPct val="115000"/>
              </a:lnSpc>
              <a:spcBef>
                <a:spcPts val="0"/>
              </a:spcBef>
              <a:spcAft>
                <a:spcPts val="0"/>
              </a:spcAft>
              <a:buClr>
                <a:schemeClr val="dk1"/>
              </a:buClr>
              <a:buSzPts val="1100"/>
              <a:buFont typeface="Arial"/>
              <a:buNone/>
            </a:pPr>
            <a:r>
              <a:rPr lang="en"/>
              <a:t>Any false positive convictions or punishments further </a:t>
            </a:r>
            <a:r>
              <a:rPr lang="en"/>
              <a:t>exacerbate</a:t>
            </a:r>
            <a:r>
              <a:rPr lang="en"/>
              <a:t> human rights concerns.</a:t>
            </a:r>
            <a:endParaRPr/>
          </a:p>
          <a:p>
            <a:pPr indent="0" lvl="0" marL="0" rtl="0" algn="l">
              <a:lnSpc>
                <a:spcPct val="115000"/>
              </a:lnSpc>
              <a:spcBef>
                <a:spcPts val="0"/>
              </a:spcBef>
              <a:spcAft>
                <a:spcPts val="0"/>
              </a:spcAft>
              <a:buClr>
                <a:schemeClr val="dk1"/>
              </a:buClr>
              <a:buSzPts val="1100"/>
              <a:buFont typeface="Arial"/>
              <a:buNone/>
            </a:pPr>
            <a:r>
              <a:rPr lang="en"/>
              <a:t>Algorithmic fairness is hard to judge and audit.</a:t>
            </a:r>
            <a:endParaRPr/>
          </a:p>
          <a:p>
            <a:pPr indent="0" lvl="0" marL="0" rtl="0" algn="l">
              <a:lnSpc>
                <a:spcPct val="115000"/>
              </a:lnSpc>
              <a:spcBef>
                <a:spcPts val="0"/>
              </a:spcBef>
              <a:spcAft>
                <a:spcPts val="0"/>
              </a:spcAft>
              <a:buClr>
                <a:schemeClr val="dk1"/>
              </a:buClr>
              <a:buSzPts val="1100"/>
              <a:buFont typeface="Arial"/>
              <a:buNone/>
            </a:pPr>
            <a:r>
              <a:rPr lang="en"/>
              <a:t>Specifically, the algorithms may be </a:t>
            </a:r>
            <a:r>
              <a:rPr lang="en"/>
              <a:t>disproportionately</a:t>
            </a:r>
            <a:r>
              <a:rPr lang="en"/>
              <a:t> skewed toward minority rights such as Chinese Muslims.</a:t>
            </a:r>
            <a:endParaRPr/>
          </a:p>
          <a:p>
            <a:pPr indent="0" lvl="0" marL="0" rtl="0" algn="l">
              <a:lnSpc>
                <a:spcPct val="115000"/>
              </a:lnSpc>
              <a:spcBef>
                <a:spcPts val="0"/>
              </a:spcBef>
              <a:spcAft>
                <a:spcPts val="0"/>
              </a:spcAft>
              <a:buClr>
                <a:schemeClr val="dk1"/>
              </a:buClr>
              <a:buSzPts val="1100"/>
              <a:buFont typeface="Arial"/>
              <a:buNone/>
            </a:pPr>
            <a:r>
              <a:rPr lang="en"/>
              <a:t>For minorities, there is also danger of confirmation bias where disproportionate surveillance of a minority group (say Chinese Muslims) will give biased data to show that crime rate is higher is that community prompting more surveillance to the community.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3e0e29270b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e0e29270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Debalina:</a:t>
            </a:r>
            <a:endParaRPr/>
          </a:p>
          <a:p>
            <a:pPr indent="0" lvl="0" marL="0" rtl="0" algn="l">
              <a:spcBef>
                <a:spcPts val="0"/>
              </a:spcBef>
              <a:spcAft>
                <a:spcPts val="0"/>
              </a:spcAft>
              <a:buNone/>
            </a:pPr>
            <a:r>
              <a:rPr lang="en"/>
              <a:t>As there is no opt-in/out option, this technology has to be absolutely error free. Though the error rate is really less &lt;0.8%, even that can be fatal and has a very high probability of convicting an innocent.</a:t>
            </a:r>
            <a:endParaRPr/>
          </a:p>
          <a:p>
            <a:pPr indent="0" lvl="0" marL="0" rtl="0" algn="l">
              <a:spcBef>
                <a:spcPts val="0"/>
              </a:spcBef>
              <a:spcAft>
                <a:spcPts val="0"/>
              </a:spcAft>
              <a:buNone/>
            </a:pPr>
            <a:r>
              <a:rPr lang="en"/>
              <a:t>Technology is meant for betterment of human being. So misusing this to shame a person has to be avoided.</a:t>
            </a:r>
            <a:endParaRPr/>
          </a:p>
          <a:p>
            <a:pPr indent="0" lvl="0" marL="0" rtl="0" algn="l">
              <a:spcBef>
                <a:spcPts val="0"/>
              </a:spcBef>
              <a:spcAft>
                <a:spcPts val="0"/>
              </a:spcAft>
              <a:buClr>
                <a:schemeClr val="dk1"/>
              </a:buClr>
              <a:buSzPts val="1100"/>
              <a:buFont typeface="Arial"/>
              <a:buNone/>
            </a:pPr>
            <a:r>
              <a:rPr lang="en">
                <a:solidFill>
                  <a:schemeClr val="dk1"/>
                </a:solidFill>
              </a:rPr>
              <a:t>Facial Recognition tech can benefit Personalized Ad Targeting enormously. At the same time that can be direct hindering of people’s</a:t>
            </a:r>
            <a:r>
              <a:rPr lang="en">
                <a:solidFill>
                  <a:schemeClr val="dk1"/>
                </a:solidFill>
              </a:rPr>
              <a:t> privacy. So this has to be controlled.</a:t>
            </a:r>
            <a:endParaRPr/>
          </a:p>
          <a:p>
            <a:pPr indent="0" lvl="0" marL="0" rtl="0" algn="l">
              <a:spcBef>
                <a:spcPts val="0"/>
              </a:spcBef>
              <a:spcAft>
                <a:spcPts val="0"/>
              </a:spcAft>
              <a:buNone/>
            </a:pPr>
            <a:r>
              <a:rPr lang="en"/>
              <a:t>Though positive side of facial recognition is that it can work from distance, taking photo without informing a person might hurt some cultural behavior. So this aspect has to be handled with care</a:t>
            </a:r>
            <a:endParaRPr/>
          </a:p>
          <a:p>
            <a:pPr indent="0" lvl="0" marL="0" rtl="0" algn="l">
              <a:spcBef>
                <a:spcPts val="0"/>
              </a:spcBef>
              <a:spcAft>
                <a:spcPts val="0"/>
              </a:spcAft>
              <a:buNone/>
            </a:pPr>
            <a:r>
              <a:rPr lang="en" sz="1050">
                <a:solidFill>
                  <a:srgbClr val="222222"/>
                </a:solidFill>
                <a:highlight>
                  <a:srgbClr val="FFFFFF"/>
                </a:highlight>
              </a:rPr>
              <a:t>Japanese researchers from the </a:t>
            </a:r>
            <a:r>
              <a:rPr lang="en" sz="1050" u="sng">
                <a:solidFill>
                  <a:srgbClr val="0B0080"/>
                </a:solidFill>
                <a:highlight>
                  <a:srgbClr val="FFFFFF"/>
                </a:highlight>
                <a:hlinkClick r:id="rId2"/>
              </a:rPr>
              <a:t>National Institute of Informatics</a:t>
            </a:r>
            <a:r>
              <a:rPr lang="en" sz="1050">
                <a:solidFill>
                  <a:srgbClr val="222222"/>
                </a:solidFill>
                <a:highlight>
                  <a:srgbClr val="FFFFFF"/>
                </a:highlight>
              </a:rPr>
              <a:t> created 'privacy visor' glasses that use nearly infrared light to make the face underneath it unrecognizable to face recognition software. This can be dangerous unless taken proper attention.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3e0e29270b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e0e29270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propose a compromise to deliver justice at scale.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technology to uphold the rule of law is not inherently bad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it’s a balancing act: society’s need for law and order and individual rights.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Something as consequential as law enforcement, when deployed at scale, will require safeguards at scale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suggest a framework for ethical use of big data in law enforcement based on three pillars.</a:t>
            </a:r>
            <a:endParaRPr/>
          </a:p>
          <a:p>
            <a:pPr indent="0" lvl="0" marL="0" rtl="0" algn="l">
              <a:spcBef>
                <a:spcPts val="0"/>
              </a:spcBef>
              <a:spcAft>
                <a:spcPts val="0"/>
              </a:spcAft>
              <a:buNone/>
            </a:pPr>
            <a:r>
              <a:rPr lang="en"/>
              <a:t>  -Independence</a:t>
            </a:r>
            <a:endParaRPr/>
          </a:p>
          <a:p>
            <a:pPr indent="0" lvl="0" marL="0" rtl="0" algn="l">
              <a:spcBef>
                <a:spcPts val="0"/>
              </a:spcBef>
              <a:spcAft>
                <a:spcPts val="0"/>
              </a:spcAft>
              <a:buNone/>
            </a:pPr>
            <a:r>
              <a:rPr lang="en"/>
              <a:t>  -Fairness</a:t>
            </a:r>
            <a:endParaRPr/>
          </a:p>
          <a:p>
            <a:pPr indent="0" lvl="0" marL="0" rtl="0" algn="l">
              <a:spcBef>
                <a:spcPts val="0"/>
              </a:spcBef>
              <a:spcAft>
                <a:spcPts val="0"/>
              </a:spcAft>
              <a:buNone/>
            </a:pPr>
            <a:r>
              <a:rPr lang="en"/>
              <a:t>  -Transparency</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85800" y="2111123"/>
            <a:ext cx="7772400" cy="1546475"/>
          </a:xfrm>
          <a:prstGeom prst="rect">
            <a:avLst/>
          </a:prstGeom>
          <a:noFill/>
          <a:ln>
            <a:noFill/>
          </a:ln>
        </p:spPr>
        <p:txBody>
          <a:bodyPr anchorCtr="0" anchor="b" bIns="91425" lIns="91425" spcFirstLastPara="1" rIns="91425" wrap="square" tIns="91425"/>
          <a:lstStyle>
            <a:lvl1pPr lvl="0"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rtl="0" algn="ctr">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10" name="Google Shape;10;p2"/>
          <p:cNvSpPr txBox="1"/>
          <p:nvPr>
            <p:ph idx="1" type="subTitle"/>
          </p:nvPr>
        </p:nvSpPr>
        <p:spPr>
          <a:xfrm>
            <a:off x="685800" y="3786738"/>
            <a:ext cx="7772400" cy="1046317"/>
          </a:xfrm>
          <a:prstGeom prst="rect">
            <a:avLst/>
          </a:prstGeom>
          <a:noFill/>
          <a:ln>
            <a:noFill/>
          </a:ln>
        </p:spPr>
        <p:txBody>
          <a:bodyPr anchorCtr="0" anchor="t" bIns="91425" lIns="91425" spcFirstLastPara="1" rIns="91425" wrap="square" tIns="91425"/>
          <a:lstStyle>
            <a:lvl1pPr lvl="0"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12"/>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8" name="Shape 38"/>
        <p:cNvGrpSpPr/>
        <p:nvPr/>
      </p:nvGrpSpPr>
      <p:grpSpPr>
        <a:xfrm>
          <a:off x="0" y="0"/>
          <a:ext cx="0" cy="0"/>
          <a:chOff x="0" y="0"/>
          <a:chExt cx="0" cy="0"/>
        </a:xfrm>
      </p:grpSpPr>
      <p:sp>
        <p:nvSpPr>
          <p:cNvPr id="39" name="Google Shape;39;p13"/>
          <p:cNvSpPr txBox="1"/>
          <p:nvPr>
            <p:ph idx="1" type="body"/>
          </p:nvPr>
        </p:nvSpPr>
        <p:spPr>
          <a:xfrm>
            <a:off x="457200" y="5875079"/>
            <a:ext cx="8229600" cy="692694"/>
          </a:xfrm>
          <a:prstGeom prst="rect">
            <a:avLst/>
          </a:prstGeom>
          <a:noFill/>
          <a:ln>
            <a:noFill/>
          </a:ln>
        </p:spPr>
        <p:txBody>
          <a:bodyPr anchorCtr="0" anchor="t" bIns="91425" lIns="91425" spcFirstLastPara="1" rIns="91425" wrap="square" tIns="91425"/>
          <a:lstStyle>
            <a:lvl1pPr indent="-342900" lvl="0" marL="457200" marR="0" rtl="0" algn="ctr">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0" name="Shape 4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 name="Shape 11"/>
        <p:cNvGrpSpPr/>
        <p:nvPr/>
      </p:nvGrpSpPr>
      <p:grpSpPr>
        <a:xfrm>
          <a:off x="0" y="0"/>
          <a:ext cx="0" cy="0"/>
          <a:chOff x="0" y="0"/>
          <a:chExt cx="0" cy="0"/>
        </a:xfrm>
      </p:grpSpPr>
      <p:sp>
        <p:nvSpPr>
          <p:cNvPr id="12" name="Google Shape;12;p3"/>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13" name="Google Shape;13;p3"/>
          <p:cNvSpPr txBox="1"/>
          <p:nvPr>
            <p:ph idx="1" type="body"/>
          </p:nvPr>
        </p:nvSpPr>
        <p:spPr>
          <a:xfrm>
            <a:off x="457200" y="1600200"/>
            <a:ext cx="8229600" cy="4967574"/>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4" name="Shape 14"/>
        <p:cNvGrpSpPr/>
        <p:nvPr/>
      </p:nvGrpSpPr>
      <p:grpSpPr>
        <a:xfrm>
          <a:off x="0" y="0"/>
          <a:ext cx="0" cy="0"/>
          <a:chOff x="0" y="0"/>
          <a:chExt cx="0" cy="0"/>
        </a:xfrm>
      </p:grpSpPr>
      <p:sp>
        <p:nvSpPr>
          <p:cNvPr id="15" name="Google Shape;15;p4"/>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16" name="Google Shape;16;p4"/>
          <p:cNvSpPr txBox="1"/>
          <p:nvPr>
            <p:ph idx="1" type="body"/>
          </p:nvPr>
        </p:nvSpPr>
        <p:spPr>
          <a:xfrm>
            <a:off x="457200" y="1600200"/>
            <a:ext cx="3994526" cy="4967574"/>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7" name="Google Shape;17;p4"/>
          <p:cNvSpPr txBox="1"/>
          <p:nvPr>
            <p:ph idx="2" type="body"/>
          </p:nvPr>
        </p:nvSpPr>
        <p:spPr>
          <a:xfrm>
            <a:off x="4692274" y="1600200"/>
            <a:ext cx="3994526" cy="4967574"/>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 name="Shape 18"/>
        <p:cNvGrpSpPr/>
        <p:nvPr/>
      </p:nvGrpSpPr>
      <p:grpSpPr>
        <a:xfrm>
          <a:off x="0" y="0"/>
          <a:ext cx="0" cy="0"/>
          <a:chOff x="0" y="0"/>
          <a:chExt cx="0" cy="0"/>
        </a:xfrm>
      </p:grpSpPr>
      <p:sp>
        <p:nvSpPr>
          <p:cNvPr id="19" name="Google Shape;19;p5"/>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0" name="Shape 20"/>
        <p:cNvGrpSpPr/>
        <p:nvPr/>
      </p:nvGrpSpPr>
      <p:grpSpPr>
        <a:xfrm>
          <a:off x="0" y="0"/>
          <a:ext cx="0" cy="0"/>
          <a:chOff x="0" y="0"/>
          <a:chExt cx="0" cy="0"/>
        </a:xfrm>
      </p:grpSpPr>
      <p:sp>
        <p:nvSpPr>
          <p:cNvPr id="21" name="Google Shape;21;p6"/>
          <p:cNvSpPr txBox="1"/>
          <p:nvPr>
            <p:ph idx="1" type="body"/>
          </p:nvPr>
        </p:nvSpPr>
        <p:spPr>
          <a:xfrm>
            <a:off x="457200" y="5875079"/>
            <a:ext cx="8229600" cy="692694"/>
          </a:xfrm>
          <a:prstGeom prst="rect">
            <a:avLst/>
          </a:prstGeom>
          <a:noFill/>
          <a:ln>
            <a:noFill/>
          </a:ln>
        </p:spPr>
        <p:txBody>
          <a:bodyPr anchorCtr="0" anchor="t" bIns="91425" lIns="91425" spcFirstLastPara="1" rIns="91425" wrap="square" tIns="91425"/>
          <a:lstStyle>
            <a:lvl1pPr indent="-342900" lvl="0" marL="457200" rtl="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rtl="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rtl="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rtl="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rtl="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rtl="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rtl="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rtl="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rtl="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 name="Shape 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6" name="Shape 26"/>
        <p:cNvGrpSpPr/>
        <p:nvPr/>
      </p:nvGrpSpPr>
      <p:grpSpPr>
        <a:xfrm>
          <a:off x="0" y="0"/>
          <a:ext cx="0" cy="0"/>
          <a:chOff x="0" y="0"/>
          <a:chExt cx="0" cy="0"/>
        </a:xfrm>
      </p:grpSpPr>
      <p:sp>
        <p:nvSpPr>
          <p:cNvPr id="27" name="Google Shape;27;p9"/>
          <p:cNvSpPr txBox="1"/>
          <p:nvPr>
            <p:ph type="ctrTitle"/>
          </p:nvPr>
        </p:nvSpPr>
        <p:spPr>
          <a:xfrm>
            <a:off x="685800" y="2111123"/>
            <a:ext cx="7772400" cy="1546475"/>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9pPr>
          </a:lstStyle>
          <a:p/>
        </p:txBody>
      </p:sp>
      <p:sp>
        <p:nvSpPr>
          <p:cNvPr id="28" name="Google Shape;28;p9"/>
          <p:cNvSpPr txBox="1"/>
          <p:nvPr>
            <p:ph idx="1" type="subTitle"/>
          </p:nvPr>
        </p:nvSpPr>
        <p:spPr>
          <a:xfrm>
            <a:off x="685800" y="3786738"/>
            <a:ext cx="7772400" cy="1046317"/>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9" name="Shape 29"/>
        <p:cNvGrpSpPr/>
        <p:nvPr/>
      </p:nvGrpSpPr>
      <p:grpSpPr>
        <a:xfrm>
          <a:off x="0" y="0"/>
          <a:ext cx="0" cy="0"/>
          <a:chOff x="0" y="0"/>
          <a:chExt cx="0" cy="0"/>
        </a:xfrm>
      </p:grpSpPr>
      <p:sp>
        <p:nvSpPr>
          <p:cNvPr id="30" name="Google Shape;30;p10"/>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1" name="Google Shape;31;p10"/>
          <p:cNvSpPr txBox="1"/>
          <p:nvPr>
            <p:ph idx="1" type="body"/>
          </p:nvPr>
        </p:nvSpPr>
        <p:spPr>
          <a:xfrm>
            <a:off x="457200" y="1600200"/>
            <a:ext cx="8229600" cy="4967574"/>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2" name="Shape 32"/>
        <p:cNvGrpSpPr/>
        <p:nvPr/>
      </p:nvGrpSpPr>
      <p:grpSpPr>
        <a:xfrm>
          <a:off x="0" y="0"/>
          <a:ext cx="0" cy="0"/>
          <a:chOff x="0" y="0"/>
          <a:chExt cx="0" cy="0"/>
        </a:xfrm>
      </p:grpSpPr>
      <p:sp>
        <p:nvSpPr>
          <p:cNvPr id="33" name="Google Shape;33;p11"/>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34" name="Google Shape;34;p11"/>
          <p:cNvSpPr txBox="1"/>
          <p:nvPr>
            <p:ph idx="1" type="body"/>
          </p:nvPr>
        </p:nvSpPr>
        <p:spPr>
          <a:xfrm>
            <a:off x="457200" y="1600200"/>
            <a:ext cx="3994526" cy="4967574"/>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 name="Google Shape;35;p11"/>
          <p:cNvSpPr txBox="1"/>
          <p:nvPr>
            <p:ph idx="2" type="body"/>
          </p:nvPr>
        </p:nvSpPr>
        <p:spPr>
          <a:xfrm>
            <a:off x="4692274" y="1600200"/>
            <a:ext cx="3994526" cy="4967574"/>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lstStyle>
            <a:lvl1pPr lvl="0"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457200" y="1600200"/>
            <a:ext cx="8229600" cy="4967574"/>
          </a:xfrm>
          <a:prstGeom prst="rect">
            <a:avLst/>
          </a:prstGeom>
          <a:noFill/>
          <a:ln>
            <a:noFill/>
          </a:ln>
        </p:spPr>
        <p:txBody>
          <a:bodyPr anchorCtr="0" anchor="t" bIns="91425" lIns="91425" spcFirstLastPara="1" rIns="91425" wrap="square" tIns="91425"/>
          <a:lstStyle>
            <a:lvl1pPr indent="-419100" lvl="0" marL="45720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 name="Shape 23"/>
        <p:cNvGrpSpPr/>
        <p:nvPr/>
      </p:nvGrpSpPr>
      <p:grpSpPr>
        <a:xfrm>
          <a:off x="0" y="0"/>
          <a:ext cx="0" cy="0"/>
          <a:chOff x="0" y="0"/>
          <a:chExt cx="0" cy="0"/>
        </a:xfrm>
      </p:grpSpPr>
      <p:sp>
        <p:nvSpPr>
          <p:cNvPr id="24" name="Google Shape;24;p8"/>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25" name="Google Shape;25;p8"/>
          <p:cNvSpPr txBox="1"/>
          <p:nvPr>
            <p:ph idx="1" type="body"/>
          </p:nvPr>
        </p:nvSpPr>
        <p:spPr>
          <a:xfrm>
            <a:off x="457200" y="1600200"/>
            <a:ext cx="8229600" cy="4967574"/>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7.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4" name="Shape 44"/>
        <p:cNvGrpSpPr/>
        <p:nvPr/>
      </p:nvGrpSpPr>
      <p:grpSpPr>
        <a:xfrm>
          <a:off x="0" y="0"/>
          <a:ext cx="0" cy="0"/>
          <a:chOff x="0" y="0"/>
          <a:chExt cx="0" cy="0"/>
        </a:xfrm>
      </p:grpSpPr>
      <p:sp>
        <p:nvSpPr>
          <p:cNvPr id="45" name="Google Shape;45;p15"/>
          <p:cNvSpPr txBox="1"/>
          <p:nvPr>
            <p:ph type="ctrTitle"/>
          </p:nvPr>
        </p:nvSpPr>
        <p:spPr>
          <a:xfrm>
            <a:off x="142874" y="174626"/>
            <a:ext cx="9001200" cy="714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Georgia"/>
              <a:buNone/>
            </a:pPr>
            <a:r>
              <a:rPr b="0" i="0" lang="en" sz="3200" u="none" cap="none" strike="noStrike">
                <a:solidFill>
                  <a:srgbClr val="D89F39"/>
                </a:solidFill>
                <a:latin typeface="Georgia"/>
                <a:ea typeface="Georgia"/>
                <a:cs typeface="Georgia"/>
                <a:sym typeface="Georgia"/>
              </a:rPr>
              <a:t>Facial Recognition: Dystopian Dreams of China?</a:t>
            </a:r>
            <a:endParaRPr b="1" i="0" sz="3200" u="none" cap="none" strike="noStrike">
              <a:solidFill>
                <a:schemeClr val="dk1"/>
              </a:solidFill>
              <a:latin typeface="Arial"/>
              <a:ea typeface="Arial"/>
              <a:cs typeface="Arial"/>
              <a:sym typeface="Arial"/>
            </a:endParaRPr>
          </a:p>
        </p:txBody>
      </p:sp>
      <p:sp>
        <p:nvSpPr>
          <p:cNvPr id="46" name="Google Shape;46;p15"/>
          <p:cNvSpPr txBox="1"/>
          <p:nvPr>
            <p:ph idx="1" type="subTitle"/>
          </p:nvPr>
        </p:nvSpPr>
        <p:spPr>
          <a:xfrm>
            <a:off x="142875" y="4514850"/>
            <a:ext cx="8789100" cy="51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3000"/>
              <a:buFont typeface="Arial"/>
              <a:buNone/>
            </a:pPr>
            <a:r>
              <a:rPr b="1" i="0" lang="en" sz="2400" u="none" cap="none" strike="noStrike">
                <a:solidFill>
                  <a:srgbClr val="003262"/>
                </a:solidFill>
              </a:rPr>
              <a:t>Audience: </a:t>
            </a:r>
            <a:r>
              <a:rPr b="0" i="0" lang="en" sz="2400" u="none" cap="none" strike="noStrike">
                <a:solidFill>
                  <a:srgbClr val="003262"/>
                </a:solidFill>
                <a:latin typeface="Arial"/>
                <a:ea typeface="Arial"/>
                <a:cs typeface="Arial"/>
                <a:sym typeface="Arial"/>
              </a:rPr>
              <a:t>U</a:t>
            </a:r>
            <a:r>
              <a:rPr lang="en" sz="2400">
                <a:solidFill>
                  <a:srgbClr val="003262"/>
                </a:solidFill>
              </a:rPr>
              <a:t>N Security Council</a:t>
            </a:r>
            <a:endParaRPr b="0" i="0" sz="2400" u="none" cap="none" strike="noStrike">
              <a:solidFill>
                <a:srgbClr val="003262"/>
              </a:solidFill>
              <a:latin typeface="Arial"/>
              <a:ea typeface="Arial"/>
              <a:cs typeface="Arial"/>
              <a:sym typeface="Arial"/>
            </a:endParaRPr>
          </a:p>
        </p:txBody>
      </p:sp>
      <p:sp>
        <p:nvSpPr>
          <p:cNvPr id="47" name="Google Shape;47;p15"/>
          <p:cNvSpPr txBox="1"/>
          <p:nvPr/>
        </p:nvSpPr>
        <p:spPr>
          <a:xfrm>
            <a:off x="1612461" y="5030849"/>
            <a:ext cx="5498700" cy="35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003262"/>
                </a:solidFill>
              </a:rPr>
              <a:t>July 18th, 2018</a:t>
            </a:r>
            <a:endParaRPr>
              <a:solidFill>
                <a:srgbClr val="003262"/>
              </a:solidFill>
            </a:endParaRPr>
          </a:p>
          <a:p>
            <a:pPr indent="0" lvl="0" marL="0" marR="0" rtl="0" algn="l">
              <a:lnSpc>
                <a:spcPct val="100000"/>
              </a:lnSpc>
              <a:spcBef>
                <a:spcPts val="0"/>
              </a:spcBef>
              <a:spcAft>
                <a:spcPts val="0"/>
              </a:spcAft>
              <a:buNone/>
            </a:pPr>
            <a:r>
              <a:rPr b="0" i="0" lang="en" sz="1400" u="none" cap="none" strike="noStrike">
                <a:solidFill>
                  <a:srgbClr val="003262"/>
                </a:solidFill>
                <a:latin typeface="Arial"/>
                <a:ea typeface="Arial"/>
                <a:cs typeface="Arial"/>
                <a:sym typeface="Arial"/>
              </a:rPr>
              <a:t>Miguel Jaime, Prabhat Tripathi, Tiffany Truong, Debalina Mait</a:t>
            </a:r>
            <a:r>
              <a:rPr b="0" i="0" lang="en" sz="1400" u="none" cap="none" strike="noStrike">
                <a:solidFill>
                  <a:srgbClr val="000000"/>
                </a:solidFill>
                <a:latin typeface="Arial"/>
                <a:ea typeface="Arial"/>
                <a:cs typeface="Arial"/>
                <a:sym typeface="Arial"/>
              </a:rPr>
              <a:t>i </a:t>
            </a:r>
            <a:endParaRPr b="0" i="0" sz="1400" u="none" cap="none" strike="noStrike">
              <a:solidFill>
                <a:srgbClr val="000000"/>
              </a:solidFill>
              <a:latin typeface="Arial"/>
              <a:ea typeface="Arial"/>
              <a:cs typeface="Arial"/>
              <a:sym typeface="Arial"/>
            </a:endParaRPr>
          </a:p>
        </p:txBody>
      </p:sp>
      <p:pic>
        <p:nvPicPr>
          <p:cNvPr id="48" name="Google Shape;48;p15"/>
          <p:cNvPicPr preferRelativeResize="0"/>
          <p:nvPr/>
        </p:nvPicPr>
        <p:blipFill>
          <a:blip r:embed="rId4">
            <a:alphaModFix/>
          </a:blip>
          <a:stretch>
            <a:fillRect/>
          </a:stretch>
        </p:blipFill>
        <p:spPr>
          <a:xfrm>
            <a:off x="2089800" y="1170875"/>
            <a:ext cx="4242850" cy="32464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24"/>
          <p:cNvSpPr txBox="1"/>
          <p:nvPr>
            <p:ph idx="1" type="body"/>
          </p:nvPr>
        </p:nvSpPr>
        <p:spPr>
          <a:xfrm>
            <a:off x="457200" y="1600200"/>
            <a:ext cx="3994500" cy="49677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003262"/>
              </a:buClr>
              <a:buSzPts val="2200"/>
              <a:buChar char="●"/>
            </a:pPr>
            <a:r>
              <a:rPr lang="en" sz="2200">
                <a:solidFill>
                  <a:srgbClr val="003262"/>
                </a:solidFill>
              </a:rPr>
              <a:t>Independent from state apparatus</a:t>
            </a:r>
            <a:endParaRPr sz="2200">
              <a:solidFill>
                <a:srgbClr val="003262"/>
              </a:solidFill>
            </a:endParaRPr>
          </a:p>
          <a:p>
            <a:pPr indent="0" lvl="0" marL="457200" marR="0" rtl="0" algn="l">
              <a:lnSpc>
                <a:spcPct val="100000"/>
              </a:lnSpc>
              <a:spcBef>
                <a:spcPts val="0"/>
              </a:spcBef>
              <a:spcAft>
                <a:spcPts val="0"/>
              </a:spcAft>
              <a:buNone/>
            </a:pPr>
            <a:r>
              <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Binding rulings on citizen complaints</a:t>
            </a:r>
            <a:endParaRPr sz="2200">
              <a:solidFill>
                <a:srgbClr val="003262"/>
              </a:solidFill>
            </a:endParaRPr>
          </a:p>
          <a:p>
            <a:pPr indent="0" lvl="0" marL="457200" marR="0" rtl="0" algn="l">
              <a:lnSpc>
                <a:spcPct val="100000"/>
              </a:lnSpc>
              <a:spcBef>
                <a:spcPts val="0"/>
              </a:spcBef>
              <a:spcAft>
                <a:spcPts val="0"/>
              </a:spcAft>
              <a:buNone/>
            </a:pPr>
            <a:r>
              <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Data custodian</a:t>
            </a:r>
            <a:endParaRPr sz="2200">
              <a:solidFill>
                <a:srgbClr val="003262"/>
              </a:solidFill>
            </a:endParaRPr>
          </a:p>
          <a:p>
            <a:pPr indent="0" lvl="0" marL="0" marR="0" rtl="0" algn="l">
              <a:lnSpc>
                <a:spcPct val="100000"/>
              </a:lnSpc>
              <a:spcBef>
                <a:spcPts val="0"/>
              </a:spcBef>
              <a:spcAft>
                <a:spcPts val="0"/>
              </a:spcAft>
              <a:buNone/>
            </a:pPr>
            <a:r>
              <a:t/>
            </a:r>
            <a:endParaRPr sz="2200">
              <a:solidFill>
                <a:srgbClr val="003262"/>
              </a:solidFill>
            </a:endParaRPr>
          </a:p>
          <a:p>
            <a:pPr indent="0" lvl="0" marL="457200" marR="0" rtl="0" algn="l">
              <a:lnSpc>
                <a:spcPct val="100000"/>
              </a:lnSpc>
              <a:spcBef>
                <a:spcPts val="0"/>
              </a:spcBef>
              <a:spcAft>
                <a:spcPts val="0"/>
              </a:spcAft>
              <a:buNone/>
            </a:pPr>
            <a:r>
              <a:t/>
            </a:r>
            <a:endParaRPr sz="2200">
              <a:solidFill>
                <a:srgbClr val="003262"/>
              </a:solidFill>
            </a:endParaRPr>
          </a:p>
        </p:txBody>
      </p:sp>
      <p:sp>
        <p:nvSpPr>
          <p:cNvPr id="115" name="Google Shape;115;p24"/>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Georgia"/>
              <a:buNone/>
            </a:pPr>
            <a:r>
              <a:rPr b="0" lang="en" sz="4400">
                <a:solidFill>
                  <a:srgbClr val="D89F39"/>
                </a:solidFill>
                <a:latin typeface="Georgia"/>
                <a:ea typeface="Georgia"/>
                <a:cs typeface="Georgia"/>
                <a:sym typeface="Georgia"/>
              </a:rPr>
              <a:t>Independence</a:t>
            </a:r>
            <a:endParaRPr b="1" i="0" sz="4400" u="none" cap="none" strike="noStrike">
              <a:solidFill>
                <a:schemeClr val="dk1"/>
              </a:solidFill>
              <a:latin typeface="Arial"/>
              <a:ea typeface="Arial"/>
              <a:cs typeface="Arial"/>
              <a:sym typeface="Arial"/>
            </a:endParaRPr>
          </a:p>
        </p:txBody>
      </p:sp>
      <p:pic>
        <p:nvPicPr>
          <p:cNvPr id="116" name="Google Shape;116;p24"/>
          <p:cNvPicPr preferRelativeResize="0"/>
          <p:nvPr/>
        </p:nvPicPr>
        <p:blipFill>
          <a:blip r:embed="rId4">
            <a:alphaModFix/>
          </a:blip>
          <a:stretch>
            <a:fillRect/>
          </a:stretch>
        </p:blipFill>
        <p:spPr>
          <a:xfrm>
            <a:off x="4851325" y="1905000"/>
            <a:ext cx="3994500" cy="27312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5"/>
          <p:cNvSpPr txBox="1"/>
          <p:nvPr>
            <p:ph idx="1" type="body"/>
          </p:nvPr>
        </p:nvSpPr>
        <p:spPr>
          <a:xfrm>
            <a:off x="457200" y="1600200"/>
            <a:ext cx="3994500" cy="49677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Fairness of outcomes, not just of process</a:t>
            </a:r>
            <a:endParaRPr sz="2200">
              <a:solidFill>
                <a:srgbClr val="003262"/>
              </a:solidFill>
            </a:endParaRPr>
          </a:p>
          <a:p>
            <a:pPr indent="0" lvl="0" marL="457200" marR="0" rtl="0" algn="l">
              <a:lnSpc>
                <a:spcPct val="100000"/>
              </a:lnSpc>
              <a:spcBef>
                <a:spcPts val="0"/>
              </a:spcBef>
              <a:spcAft>
                <a:spcPts val="0"/>
              </a:spcAft>
              <a:buNone/>
            </a:pPr>
            <a:r>
              <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Measure statistical parity between relevant categories</a:t>
            </a:r>
            <a:endParaRPr sz="2200">
              <a:solidFill>
                <a:srgbClr val="003262"/>
              </a:solidFill>
            </a:endParaRPr>
          </a:p>
        </p:txBody>
      </p:sp>
      <p:sp>
        <p:nvSpPr>
          <p:cNvPr id="122" name="Google Shape;122;p25"/>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Georgia"/>
              <a:buNone/>
            </a:pPr>
            <a:r>
              <a:rPr b="0" lang="en" sz="4400">
                <a:solidFill>
                  <a:srgbClr val="D89F39"/>
                </a:solidFill>
                <a:latin typeface="Georgia"/>
                <a:ea typeface="Georgia"/>
                <a:cs typeface="Georgia"/>
                <a:sym typeface="Georgia"/>
              </a:rPr>
              <a:t>Fairness</a:t>
            </a:r>
            <a:endParaRPr b="1" i="0" sz="4400" u="none" cap="none" strike="noStrike">
              <a:solidFill>
                <a:schemeClr val="dk1"/>
              </a:solidFill>
              <a:latin typeface="Arial"/>
              <a:ea typeface="Arial"/>
              <a:cs typeface="Arial"/>
              <a:sym typeface="Arial"/>
            </a:endParaRPr>
          </a:p>
        </p:txBody>
      </p:sp>
      <p:pic>
        <p:nvPicPr>
          <p:cNvPr id="123" name="Google Shape;123;p25"/>
          <p:cNvPicPr preferRelativeResize="0"/>
          <p:nvPr/>
        </p:nvPicPr>
        <p:blipFill>
          <a:blip r:embed="rId4">
            <a:alphaModFix/>
          </a:blip>
          <a:stretch>
            <a:fillRect/>
          </a:stretch>
        </p:blipFill>
        <p:spPr>
          <a:xfrm>
            <a:off x="4823825" y="2130350"/>
            <a:ext cx="3862975" cy="2174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6"/>
          <p:cNvSpPr txBox="1"/>
          <p:nvPr>
            <p:ph idx="1" type="body"/>
          </p:nvPr>
        </p:nvSpPr>
        <p:spPr>
          <a:xfrm>
            <a:off x="457200" y="1600200"/>
            <a:ext cx="3994500" cy="496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200">
                <a:solidFill>
                  <a:srgbClr val="003262"/>
                </a:solidFill>
              </a:rPr>
              <a:t>Individuals have the right to:</a:t>
            </a:r>
            <a:endParaRPr sz="2200">
              <a:solidFill>
                <a:srgbClr val="003262"/>
              </a:solidFill>
            </a:endParaRPr>
          </a:p>
          <a:p>
            <a:pPr indent="0" lvl="0" marL="0" marR="0" rtl="0" algn="l">
              <a:lnSpc>
                <a:spcPct val="100000"/>
              </a:lnSpc>
              <a:spcBef>
                <a:spcPts val="0"/>
              </a:spcBef>
              <a:spcAft>
                <a:spcPts val="0"/>
              </a:spcAft>
              <a:buNone/>
            </a:pPr>
            <a:r>
              <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Access to one’s digital profile</a:t>
            </a:r>
            <a:endParaRPr sz="2200">
              <a:solidFill>
                <a:srgbClr val="003262"/>
              </a:solidFill>
            </a:endParaRPr>
          </a:p>
          <a:p>
            <a:pPr indent="0" lvl="0" marL="457200" marR="0" rtl="0" algn="l">
              <a:lnSpc>
                <a:spcPct val="100000"/>
              </a:lnSpc>
              <a:spcBef>
                <a:spcPts val="0"/>
              </a:spcBef>
              <a:spcAft>
                <a:spcPts val="0"/>
              </a:spcAft>
              <a:buNone/>
            </a:pPr>
            <a:r>
              <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Understand access, use, and retention of one’s data</a:t>
            </a:r>
            <a:endParaRPr sz="2200">
              <a:solidFill>
                <a:srgbClr val="003262"/>
              </a:solidFill>
            </a:endParaRPr>
          </a:p>
        </p:txBody>
      </p:sp>
      <p:sp>
        <p:nvSpPr>
          <p:cNvPr id="129" name="Google Shape;129;p26"/>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Georgia"/>
              <a:buNone/>
            </a:pPr>
            <a:r>
              <a:rPr b="0" lang="en" sz="4400">
                <a:solidFill>
                  <a:srgbClr val="D89F39"/>
                </a:solidFill>
                <a:latin typeface="Georgia"/>
                <a:ea typeface="Georgia"/>
                <a:cs typeface="Georgia"/>
                <a:sym typeface="Georgia"/>
              </a:rPr>
              <a:t>Transparency</a:t>
            </a:r>
            <a:endParaRPr b="1" i="0" sz="4400" u="none" cap="none" strike="noStrike">
              <a:solidFill>
                <a:schemeClr val="dk1"/>
              </a:solidFill>
              <a:latin typeface="Arial"/>
              <a:ea typeface="Arial"/>
              <a:cs typeface="Arial"/>
              <a:sym typeface="Arial"/>
            </a:endParaRPr>
          </a:p>
        </p:txBody>
      </p:sp>
      <p:pic>
        <p:nvPicPr>
          <p:cNvPr id="130" name="Google Shape;130;p26"/>
          <p:cNvPicPr preferRelativeResize="0"/>
          <p:nvPr/>
        </p:nvPicPr>
        <p:blipFill>
          <a:blip r:embed="rId4">
            <a:alphaModFix/>
          </a:blip>
          <a:stretch>
            <a:fillRect/>
          </a:stretch>
        </p:blipFill>
        <p:spPr>
          <a:xfrm>
            <a:off x="4604100" y="1570038"/>
            <a:ext cx="4286250" cy="3209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7"/>
          <p:cNvSpPr txBox="1"/>
          <p:nvPr>
            <p:ph type="ctrTitle"/>
          </p:nvPr>
        </p:nvSpPr>
        <p:spPr>
          <a:xfrm>
            <a:off x="0" y="2613500"/>
            <a:ext cx="9015900" cy="884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Georgia"/>
              <a:buNone/>
            </a:pPr>
            <a:r>
              <a:rPr lang="en">
                <a:solidFill>
                  <a:srgbClr val="D89F39"/>
                </a:solidFill>
                <a:latin typeface="Georgia"/>
                <a:ea typeface="Georgia"/>
                <a:cs typeface="Georgia"/>
                <a:sym typeface="Georgia"/>
              </a:rPr>
              <a:t>Thank You</a:t>
            </a:r>
            <a:endParaRPr i="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8"/>
          <p:cNvSpPr txBox="1"/>
          <p:nvPr>
            <p:ph idx="1" type="subTitle"/>
          </p:nvPr>
        </p:nvSpPr>
        <p:spPr>
          <a:xfrm>
            <a:off x="534150" y="893025"/>
            <a:ext cx="8326800" cy="35166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222222"/>
              </a:buClr>
              <a:buSzPts val="1100"/>
              <a:buFont typeface="Times New Roman"/>
              <a:buChar char="●"/>
            </a:pPr>
            <a:r>
              <a:rPr lang="en" sz="1100">
                <a:solidFill>
                  <a:schemeClr val="dk1"/>
                </a:solidFill>
                <a:latin typeface="Times New Roman"/>
                <a:ea typeface="Times New Roman"/>
                <a:cs typeface="Times New Roman"/>
                <a:sym typeface="Times New Roman"/>
              </a:rPr>
              <a:t>Chan, T. (2018, February 12). Chinese police are using facial-recognition glasses to scan travelers. Retrieved from</a:t>
            </a:r>
            <a:endParaRPr sz="1100">
              <a:solidFill>
                <a:schemeClr val="dk1"/>
              </a:solidFill>
              <a:latin typeface="Times New Roman"/>
              <a:ea typeface="Times New Roman"/>
              <a:cs typeface="Times New Roman"/>
              <a:sym typeface="Times New Roman"/>
            </a:endParaRPr>
          </a:p>
          <a:p>
            <a:pPr indent="457200" lvl="0" marL="457200" rtl="0" algn="l">
              <a:lnSpc>
                <a:spcPct val="115000"/>
              </a:lnSpc>
              <a:spcBef>
                <a:spcPts val="0"/>
              </a:spcBef>
              <a:spcAft>
                <a:spcPts val="0"/>
              </a:spcAft>
              <a:buNone/>
            </a:pPr>
            <a:r>
              <a:rPr lang="en" sz="1100">
                <a:solidFill>
                  <a:schemeClr val="dk1"/>
                </a:solidFill>
                <a:latin typeface="Times New Roman"/>
                <a:ea typeface="Times New Roman"/>
                <a:cs typeface="Times New Roman"/>
                <a:sym typeface="Times New Roman"/>
              </a:rPr>
              <a:t>https://www.independent.co.uk/news/world/asia/china-police-facial-recognition-sunglasses-security-smart-tech-travellers-crimi</a:t>
            </a:r>
            <a:endParaRPr sz="1100">
              <a:solidFill>
                <a:schemeClr val="dk1"/>
              </a:solidFill>
              <a:latin typeface="Times New Roman"/>
              <a:ea typeface="Times New Roman"/>
              <a:cs typeface="Times New Roman"/>
              <a:sym typeface="Times New Roman"/>
            </a:endParaRPr>
          </a:p>
          <a:p>
            <a:pPr indent="457200" lvl="0" marL="457200" rtl="0" algn="l">
              <a:lnSpc>
                <a:spcPct val="115000"/>
              </a:lnSpc>
              <a:spcBef>
                <a:spcPts val="0"/>
              </a:spcBef>
              <a:spcAft>
                <a:spcPts val="0"/>
              </a:spcAft>
              <a:buNone/>
            </a:pPr>
            <a:r>
              <a:rPr lang="en" sz="1100">
                <a:solidFill>
                  <a:schemeClr val="dk1"/>
                </a:solidFill>
                <a:latin typeface="Times New Roman"/>
                <a:ea typeface="Times New Roman"/>
                <a:cs typeface="Times New Roman"/>
                <a:sym typeface="Times New Roman"/>
              </a:rPr>
              <a:t>a</a:t>
            </a:r>
            <a:r>
              <a:rPr lang="en" sz="1100">
                <a:solidFill>
                  <a:schemeClr val="dk1"/>
                </a:solidFill>
                <a:latin typeface="Times New Roman"/>
                <a:ea typeface="Times New Roman"/>
                <a:cs typeface="Times New Roman"/>
                <a:sym typeface="Times New Roman"/>
              </a:rPr>
              <a:t>ls-a8206491.html</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Times New Roman"/>
              <a:buChar char="●"/>
            </a:pPr>
            <a:r>
              <a:rPr lang="en" sz="1200">
                <a:solidFill>
                  <a:schemeClr val="dk1"/>
                </a:solidFill>
                <a:latin typeface="Times New Roman"/>
                <a:ea typeface="Times New Roman"/>
                <a:cs typeface="Times New Roman"/>
                <a:sym typeface="Times New Roman"/>
              </a:rPr>
              <a:t>Chin, J. (2018, March 07). China dramatically boosts spending on internal security. Retrieved from</a:t>
            </a:r>
            <a:endParaRPr sz="1200">
              <a:solidFill>
                <a:schemeClr val="dk1"/>
              </a:solidFill>
              <a:latin typeface="Times New Roman"/>
              <a:ea typeface="Times New Roman"/>
              <a:cs typeface="Times New Roman"/>
              <a:sym typeface="Times New Roman"/>
            </a:endParaRPr>
          </a:p>
          <a:p>
            <a:pPr indent="457200" lvl="0" marL="45720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https://www.marketwatch.com/story/china-dramatically-boosts-spending-on-internal-security-2018-03-06</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rgbClr val="222222"/>
              </a:buClr>
              <a:buSzPts val="1100"/>
              <a:buFont typeface="Times New Roman"/>
              <a:buChar char="●"/>
            </a:pPr>
            <a:r>
              <a:rPr lang="en" sz="1100">
                <a:solidFill>
                  <a:srgbClr val="222222"/>
                </a:solidFill>
                <a:highlight>
                  <a:srgbClr val="FFFFFF"/>
                </a:highlight>
                <a:latin typeface="Times New Roman"/>
                <a:ea typeface="Times New Roman"/>
                <a:cs typeface="Times New Roman"/>
                <a:sym typeface="Times New Roman"/>
              </a:rPr>
              <a:t>Kroll, Joshua A., Joanna Huey, Solon Barocas, Edward W. Felten, Joel R. Reidenberg, David G. Robinson &amp; Harlan Yu. "Accountable Algorithms." </a:t>
            </a:r>
            <a:r>
              <a:rPr i="1" lang="en" sz="1100">
                <a:solidFill>
                  <a:srgbClr val="222222"/>
                </a:solidFill>
                <a:highlight>
                  <a:srgbClr val="FFFFFF"/>
                </a:highlight>
                <a:latin typeface="Times New Roman"/>
                <a:ea typeface="Times New Roman"/>
                <a:cs typeface="Times New Roman"/>
                <a:sym typeface="Times New Roman"/>
              </a:rPr>
              <a:t>University of Pennsylvania Law Review</a:t>
            </a:r>
            <a:r>
              <a:rPr lang="en" sz="1100">
                <a:solidFill>
                  <a:srgbClr val="222222"/>
                </a:solidFill>
                <a:highlight>
                  <a:srgbClr val="FFFFFF"/>
                </a:highlight>
                <a:latin typeface="Times New Roman"/>
                <a:ea typeface="Times New Roman"/>
                <a:cs typeface="Times New Roman"/>
                <a:sym typeface="Times New Roman"/>
              </a:rPr>
              <a:t>. Vol 165:633</a:t>
            </a:r>
            <a:endParaRPr sz="1100">
              <a:solidFill>
                <a:srgbClr val="222222"/>
              </a:solidFill>
              <a:highlight>
                <a:srgbClr val="FFFFFF"/>
              </a:highlight>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222222"/>
              </a:buClr>
              <a:buSzPts val="1100"/>
              <a:buFont typeface="Times New Roman"/>
              <a:buChar char="●"/>
            </a:pPr>
            <a:r>
              <a:rPr lang="en" sz="1200">
                <a:solidFill>
                  <a:schemeClr val="dk1"/>
                </a:solidFill>
                <a:latin typeface="Times New Roman"/>
                <a:ea typeface="Times New Roman"/>
                <a:cs typeface="Times New Roman"/>
                <a:sym typeface="Times New Roman"/>
              </a:rPr>
              <a:t>Mozur, P. (2018, July 08). Inside China's Dystopian Dreams: A.I., Shame and Lots of Cameras. Retrieved from</a:t>
            </a:r>
            <a:endParaRPr sz="1200">
              <a:solidFill>
                <a:schemeClr val="dk1"/>
              </a:solidFill>
              <a:latin typeface="Times New Roman"/>
              <a:ea typeface="Times New Roman"/>
              <a:cs typeface="Times New Roman"/>
              <a:sym typeface="Times New Roman"/>
            </a:endParaRPr>
          </a:p>
          <a:p>
            <a:pPr indent="457200" lvl="0" marL="45720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https://www.nytimes.com/2018/07/08/business/china-surveillance-technology.html</a:t>
            </a:r>
            <a:endParaRPr sz="1100">
              <a:solidFill>
                <a:srgbClr val="222222"/>
              </a:solidFill>
              <a:highlight>
                <a:srgbClr val="FFFFFF"/>
              </a:highlight>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rgbClr val="222222"/>
              </a:buClr>
              <a:buSzPts val="1100"/>
              <a:buFont typeface="Times New Roman"/>
              <a:buChar char="●"/>
            </a:pPr>
            <a:r>
              <a:rPr lang="en" sz="1200">
                <a:solidFill>
                  <a:srgbClr val="222222"/>
                </a:solidFill>
                <a:latin typeface="Times New Roman"/>
                <a:ea typeface="Times New Roman"/>
                <a:cs typeface="Times New Roman"/>
                <a:sym typeface="Times New Roman"/>
              </a:rPr>
              <a:t>https://en.wikipedia.org/wiki/Facial_recognition_system</a:t>
            </a:r>
            <a:endParaRPr sz="1200">
              <a:solidFill>
                <a:srgbClr val="222222"/>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rgbClr val="222222"/>
              </a:buClr>
              <a:buSzPts val="1100"/>
              <a:buFont typeface="Times New Roman"/>
              <a:buChar char="●"/>
            </a:pPr>
            <a:r>
              <a:rPr lang="en" sz="1200">
                <a:solidFill>
                  <a:srgbClr val="222222"/>
                </a:solidFill>
                <a:latin typeface="Times New Roman"/>
                <a:ea typeface="Times New Roman"/>
                <a:cs typeface="Times New Roman"/>
                <a:sym typeface="Times New Roman"/>
              </a:rPr>
              <a:t>https://www.guidingtech.com/facial-recognition-good-or-bad/</a:t>
            </a:r>
            <a:endParaRPr sz="1200">
              <a:solidFill>
                <a:srgbClr val="222222"/>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rgbClr val="222222"/>
              </a:buClr>
              <a:buSzPts val="1100"/>
              <a:buFont typeface="Times New Roman"/>
              <a:buChar char="●"/>
            </a:pPr>
            <a:r>
              <a:rPr lang="en" sz="1200">
                <a:solidFill>
                  <a:srgbClr val="222222"/>
                </a:solidFill>
                <a:latin typeface="Times New Roman"/>
                <a:ea typeface="Times New Roman"/>
                <a:cs typeface="Times New Roman"/>
                <a:sym typeface="Times New Roman"/>
              </a:rPr>
              <a:t>https://www.telegraph.co.uk/news/world/china-watch/technology/face-recognition-technology/</a:t>
            </a:r>
            <a:endParaRPr sz="1100">
              <a:solidFill>
                <a:srgbClr val="222222"/>
              </a:solidFill>
            </a:endParaRPr>
          </a:p>
          <a:p>
            <a:pPr indent="-298450" lvl="0" marL="457200" rtl="0" algn="l">
              <a:spcBef>
                <a:spcPts val="0"/>
              </a:spcBef>
              <a:spcAft>
                <a:spcPts val="0"/>
              </a:spcAft>
              <a:buClr>
                <a:srgbClr val="222222"/>
              </a:buClr>
              <a:buSzPts val="1100"/>
              <a:buChar char="●"/>
            </a:pPr>
            <a:r>
              <a:rPr lang="en" sz="1200">
                <a:solidFill>
                  <a:srgbClr val="222222"/>
                </a:solidFill>
                <a:latin typeface="Times New Roman"/>
                <a:ea typeface="Times New Roman"/>
                <a:cs typeface="Times New Roman"/>
                <a:sym typeface="Times New Roman"/>
              </a:rPr>
              <a:t>https://towardsdatascience.com/a-gentle-introduction-to-the-discussion-on-algorithmic-fairness-740bbb469b6</a:t>
            </a:r>
            <a:endParaRPr sz="1100">
              <a:solidFill>
                <a:srgbClr val="222222"/>
              </a:solidFill>
            </a:endParaRPr>
          </a:p>
        </p:txBody>
      </p:sp>
      <p:sp>
        <p:nvSpPr>
          <p:cNvPr id="141" name="Google Shape;141;p28"/>
          <p:cNvSpPr txBox="1"/>
          <p:nvPr>
            <p:ph type="ctrTitle"/>
          </p:nvPr>
        </p:nvSpPr>
        <p:spPr>
          <a:xfrm>
            <a:off x="534150" y="334901"/>
            <a:ext cx="8075700" cy="451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Georgia"/>
              <a:buNone/>
            </a:pPr>
            <a:r>
              <a:rPr b="0" lang="en" sz="2200">
                <a:solidFill>
                  <a:srgbClr val="D89F39"/>
                </a:solidFill>
                <a:latin typeface="Georgia"/>
                <a:ea typeface="Georgia"/>
                <a:cs typeface="Georgia"/>
                <a:sym typeface="Georgia"/>
              </a:rPr>
              <a:t>References</a:t>
            </a:r>
            <a:endParaRPr b="0" i="0" sz="22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2" name="Shape 52"/>
        <p:cNvGrpSpPr/>
        <p:nvPr/>
      </p:nvGrpSpPr>
      <p:grpSpPr>
        <a:xfrm>
          <a:off x="0" y="0"/>
          <a:ext cx="0" cy="0"/>
          <a:chOff x="0" y="0"/>
          <a:chExt cx="0" cy="0"/>
        </a:xfrm>
      </p:grpSpPr>
      <p:sp>
        <p:nvSpPr>
          <p:cNvPr id="53" name="Google Shape;53;p16"/>
          <p:cNvSpPr txBox="1"/>
          <p:nvPr>
            <p:ph idx="1" type="body"/>
          </p:nvPr>
        </p:nvSpPr>
        <p:spPr>
          <a:xfrm>
            <a:off x="457200" y="1600200"/>
            <a:ext cx="4934400" cy="49677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World’s largest surveillance network with 170M Camera, 4 times that of US</a:t>
            </a:r>
            <a:endParaRPr sz="2200">
              <a:solidFill>
                <a:srgbClr val="003262"/>
              </a:solidFill>
            </a:endParaRPr>
          </a:p>
          <a:p>
            <a:pPr indent="0" lvl="0" marL="0" marR="0" rtl="0" algn="l">
              <a:lnSpc>
                <a:spcPct val="100000"/>
              </a:lnSpc>
              <a:spcBef>
                <a:spcPts val="0"/>
              </a:spcBef>
              <a:spcAft>
                <a:spcPts val="0"/>
              </a:spcAft>
              <a:buClr>
                <a:schemeClr val="dk2"/>
              </a:buClr>
              <a:buFont typeface="Arial"/>
              <a:buNone/>
            </a:pPr>
            <a:r>
              <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Crime Fighting</a:t>
            </a:r>
            <a:endParaRPr sz="2200">
              <a:solidFill>
                <a:srgbClr val="003262"/>
              </a:solidFill>
            </a:endParaRPr>
          </a:p>
          <a:p>
            <a:pPr indent="0" lvl="0" marL="457200" marR="0" rtl="0" algn="l">
              <a:lnSpc>
                <a:spcPct val="100000"/>
              </a:lnSpc>
              <a:spcBef>
                <a:spcPts val="0"/>
              </a:spcBef>
              <a:spcAft>
                <a:spcPts val="0"/>
              </a:spcAft>
              <a:buNone/>
            </a:pPr>
            <a:r>
              <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Giant Database to recognise ANY citizen in seconds</a:t>
            </a:r>
            <a:endParaRPr sz="2200">
              <a:solidFill>
                <a:srgbClr val="003262"/>
              </a:solidFill>
            </a:endParaRPr>
          </a:p>
          <a:p>
            <a:pPr indent="0" lvl="0" marL="0" marR="0" rtl="0" algn="l">
              <a:lnSpc>
                <a:spcPct val="100000"/>
              </a:lnSpc>
              <a:spcBef>
                <a:spcPts val="0"/>
              </a:spcBef>
              <a:spcAft>
                <a:spcPts val="0"/>
              </a:spcAft>
              <a:buClr>
                <a:schemeClr val="dk2"/>
              </a:buClr>
              <a:buFont typeface="Arial"/>
              <a:buNone/>
            </a:pPr>
            <a:r>
              <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Smile to Pay :)</a:t>
            </a:r>
            <a:endParaRPr sz="2200">
              <a:solidFill>
                <a:srgbClr val="003262"/>
              </a:solidFill>
            </a:endParaRPr>
          </a:p>
          <a:p>
            <a:pPr indent="0" lvl="0" marL="457200" marR="0" rtl="0" algn="l">
              <a:lnSpc>
                <a:spcPct val="100000"/>
              </a:lnSpc>
              <a:spcBef>
                <a:spcPts val="0"/>
              </a:spcBef>
              <a:spcAft>
                <a:spcPts val="0"/>
              </a:spcAft>
              <a:buNone/>
            </a:pPr>
            <a:r>
              <a:t/>
            </a:r>
            <a:endParaRPr sz="2200">
              <a:solidFill>
                <a:srgbClr val="003262"/>
              </a:solidFill>
            </a:endParaRPr>
          </a:p>
        </p:txBody>
      </p:sp>
      <p:sp>
        <p:nvSpPr>
          <p:cNvPr id="54" name="Google Shape;54;p16"/>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Georgia"/>
              <a:buNone/>
            </a:pPr>
            <a:r>
              <a:rPr b="0" lang="en" sz="3600">
                <a:solidFill>
                  <a:srgbClr val="D89F39"/>
                </a:solidFill>
                <a:latin typeface="Georgia"/>
                <a:ea typeface="Georgia"/>
                <a:cs typeface="Georgia"/>
                <a:sym typeface="Georgia"/>
              </a:rPr>
              <a:t>China’s Facial Recognition Advances</a:t>
            </a:r>
            <a:endParaRPr b="1" i="0" sz="3600" u="none" cap="none" strike="noStrike">
              <a:solidFill>
                <a:schemeClr val="dk1"/>
              </a:solidFill>
              <a:latin typeface="Arial"/>
              <a:ea typeface="Arial"/>
              <a:cs typeface="Arial"/>
              <a:sym typeface="Arial"/>
            </a:endParaRPr>
          </a:p>
        </p:txBody>
      </p:sp>
      <p:pic>
        <p:nvPicPr>
          <p:cNvPr id="55" name="Google Shape;55;p16"/>
          <p:cNvPicPr preferRelativeResize="0"/>
          <p:nvPr/>
        </p:nvPicPr>
        <p:blipFill>
          <a:blip r:embed="rId4">
            <a:alphaModFix/>
          </a:blip>
          <a:stretch>
            <a:fillRect/>
          </a:stretch>
        </p:blipFill>
        <p:spPr>
          <a:xfrm>
            <a:off x="5272063" y="3416175"/>
            <a:ext cx="3702674" cy="2019300"/>
          </a:xfrm>
          <a:prstGeom prst="rect">
            <a:avLst/>
          </a:prstGeom>
          <a:noFill/>
          <a:ln>
            <a:noFill/>
          </a:ln>
        </p:spPr>
      </p:pic>
      <p:pic>
        <p:nvPicPr>
          <p:cNvPr id="56" name="Google Shape;56;p16"/>
          <p:cNvPicPr preferRelativeResize="0"/>
          <p:nvPr/>
        </p:nvPicPr>
        <p:blipFill>
          <a:blip r:embed="rId5">
            <a:alphaModFix/>
          </a:blip>
          <a:stretch>
            <a:fillRect/>
          </a:stretch>
        </p:blipFill>
        <p:spPr>
          <a:xfrm>
            <a:off x="5302400" y="1926950"/>
            <a:ext cx="3642000" cy="1489225"/>
          </a:xfrm>
          <a:prstGeom prst="rect">
            <a:avLst/>
          </a:prstGeom>
          <a:noFill/>
          <a:ln>
            <a:noFill/>
          </a:ln>
        </p:spPr>
      </p:pic>
      <p:sp>
        <p:nvSpPr>
          <p:cNvPr id="57" name="Google Shape;57;p16"/>
          <p:cNvSpPr txBox="1"/>
          <p:nvPr/>
        </p:nvSpPr>
        <p:spPr>
          <a:xfrm>
            <a:off x="5302400" y="1469925"/>
            <a:ext cx="3841500" cy="45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t>Investment on Facial Recognition</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Google Shape;62;p17"/>
          <p:cNvSpPr txBox="1"/>
          <p:nvPr>
            <p:ph idx="1" type="subTitle"/>
          </p:nvPr>
        </p:nvSpPr>
        <p:spPr>
          <a:xfrm>
            <a:off x="4510500" y="1853775"/>
            <a:ext cx="4338000" cy="32925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Identifying and apprehending known criminals through...</a:t>
            </a:r>
            <a:endParaRPr sz="2200">
              <a:solidFill>
                <a:srgbClr val="003262"/>
              </a:solidFill>
            </a:endParaRPr>
          </a:p>
          <a:p>
            <a:pPr indent="-368300" lvl="1" marL="914400" marR="0" rtl="0" algn="l">
              <a:lnSpc>
                <a:spcPct val="100000"/>
              </a:lnSpc>
              <a:spcBef>
                <a:spcPts val="0"/>
              </a:spcBef>
              <a:spcAft>
                <a:spcPts val="0"/>
              </a:spcAft>
              <a:buClr>
                <a:srgbClr val="003262"/>
              </a:buClr>
              <a:buSzPts val="2200"/>
              <a:buChar char="○"/>
            </a:pPr>
            <a:r>
              <a:rPr lang="en" sz="2200">
                <a:solidFill>
                  <a:srgbClr val="003262"/>
                </a:solidFill>
              </a:rPr>
              <a:t>S</a:t>
            </a:r>
            <a:r>
              <a:rPr lang="en" sz="2200">
                <a:solidFill>
                  <a:srgbClr val="003262"/>
                </a:solidFill>
              </a:rPr>
              <a:t>urveillance data</a:t>
            </a:r>
            <a:r>
              <a:rPr lang="en" sz="2200">
                <a:solidFill>
                  <a:srgbClr val="003262"/>
                </a:solidFill>
              </a:rPr>
              <a:t> </a:t>
            </a:r>
            <a:endParaRPr sz="2200">
              <a:solidFill>
                <a:srgbClr val="003262"/>
              </a:solidFill>
            </a:endParaRPr>
          </a:p>
          <a:p>
            <a:pPr indent="-368300" lvl="1" marL="914400" marR="0" rtl="0" algn="l">
              <a:lnSpc>
                <a:spcPct val="100000"/>
              </a:lnSpc>
              <a:spcBef>
                <a:spcPts val="0"/>
              </a:spcBef>
              <a:spcAft>
                <a:spcPts val="0"/>
              </a:spcAft>
              <a:buClr>
                <a:srgbClr val="003262"/>
              </a:buClr>
              <a:buSzPts val="2200"/>
              <a:buChar char="○"/>
            </a:pPr>
            <a:r>
              <a:rPr lang="en" sz="2200">
                <a:solidFill>
                  <a:srgbClr val="003262"/>
                </a:solidFill>
              </a:rPr>
              <a:t>Experimental uses</a:t>
            </a:r>
            <a:endParaRPr sz="2200">
              <a:solidFill>
                <a:srgbClr val="003262"/>
              </a:solidFill>
            </a:endParaRPr>
          </a:p>
          <a:p>
            <a:pPr indent="0" lvl="0" marL="914400" marR="0" rtl="0" algn="l">
              <a:lnSpc>
                <a:spcPct val="100000"/>
              </a:lnSpc>
              <a:spcBef>
                <a:spcPts val="0"/>
              </a:spcBef>
              <a:spcAft>
                <a:spcPts val="0"/>
              </a:spcAft>
              <a:buNone/>
            </a:pPr>
            <a:r>
              <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Better security at major events </a:t>
            </a:r>
            <a:endParaRPr sz="2200">
              <a:solidFill>
                <a:srgbClr val="003262"/>
              </a:solidFill>
            </a:endParaRPr>
          </a:p>
          <a:p>
            <a:pPr indent="0" lvl="0" marL="457200" marR="0" rtl="0" algn="l">
              <a:lnSpc>
                <a:spcPct val="100000"/>
              </a:lnSpc>
              <a:spcBef>
                <a:spcPts val="0"/>
              </a:spcBef>
              <a:spcAft>
                <a:spcPts val="0"/>
              </a:spcAft>
              <a:buNone/>
            </a:pPr>
            <a:r>
              <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Potentially, c</a:t>
            </a:r>
            <a:r>
              <a:rPr lang="en" sz="2200">
                <a:solidFill>
                  <a:srgbClr val="003262"/>
                </a:solidFill>
              </a:rPr>
              <a:t>rime prediction</a:t>
            </a:r>
            <a:endParaRPr sz="2200">
              <a:solidFill>
                <a:srgbClr val="003262"/>
              </a:solidFill>
            </a:endParaRPr>
          </a:p>
        </p:txBody>
      </p:sp>
      <p:sp>
        <p:nvSpPr>
          <p:cNvPr id="63" name="Google Shape;63;p17"/>
          <p:cNvSpPr txBox="1"/>
          <p:nvPr>
            <p:ph type="ctrTitle"/>
          </p:nvPr>
        </p:nvSpPr>
        <p:spPr>
          <a:xfrm>
            <a:off x="602150" y="249050"/>
            <a:ext cx="8075700" cy="693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Georgia"/>
              <a:buNone/>
            </a:pPr>
            <a:r>
              <a:rPr b="0" lang="en" sz="3000">
                <a:solidFill>
                  <a:srgbClr val="D89F39"/>
                </a:solidFill>
                <a:latin typeface="Georgia"/>
                <a:ea typeface="Georgia"/>
                <a:cs typeface="Georgia"/>
                <a:sym typeface="Georgia"/>
              </a:rPr>
              <a:t>Pros:</a:t>
            </a:r>
            <a:r>
              <a:rPr b="0" lang="en" sz="3000">
                <a:solidFill>
                  <a:srgbClr val="D89F39"/>
                </a:solidFill>
                <a:latin typeface="Georgia"/>
                <a:ea typeface="Georgia"/>
                <a:cs typeface="Georgia"/>
                <a:sym typeface="Georgia"/>
              </a:rPr>
              <a:t> The </a:t>
            </a:r>
            <a:r>
              <a:rPr b="0" lang="en" sz="3000">
                <a:solidFill>
                  <a:srgbClr val="D89F39"/>
                </a:solidFill>
                <a:latin typeface="Georgia"/>
                <a:ea typeface="Georgia"/>
                <a:cs typeface="Georgia"/>
                <a:sym typeface="Georgia"/>
              </a:rPr>
              <a:t>Chinese</a:t>
            </a:r>
            <a:r>
              <a:rPr b="0" lang="en" sz="3000">
                <a:solidFill>
                  <a:srgbClr val="D89F39"/>
                </a:solidFill>
                <a:latin typeface="Georgia"/>
                <a:ea typeface="Georgia"/>
                <a:cs typeface="Georgia"/>
                <a:sym typeface="Georgia"/>
              </a:rPr>
              <a:t> Government’s Perspective</a:t>
            </a:r>
            <a:endParaRPr b="1" i="0" sz="3000" u="none" cap="none" strike="noStrike">
              <a:solidFill>
                <a:schemeClr val="dk1"/>
              </a:solidFill>
              <a:latin typeface="Arial"/>
              <a:ea typeface="Arial"/>
              <a:cs typeface="Arial"/>
              <a:sym typeface="Arial"/>
            </a:endParaRPr>
          </a:p>
        </p:txBody>
      </p:sp>
      <p:pic>
        <p:nvPicPr>
          <p:cNvPr id="64" name="Google Shape;64;p17"/>
          <p:cNvPicPr preferRelativeResize="0"/>
          <p:nvPr/>
        </p:nvPicPr>
        <p:blipFill rotWithShape="1">
          <a:blip r:embed="rId4">
            <a:alphaModFix/>
          </a:blip>
          <a:srcRect b="0" l="19884" r="0" t="0"/>
          <a:stretch/>
        </p:blipFill>
        <p:spPr>
          <a:xfrm>
            <a:off x="487411" y="1915275"/>
            <a:ext cx="3829965" cy="3186299"/>
          </a:xfrm>
          <a:prstGeom prst="rect">
            <a:avLst/>
          </a:prstGeom>
          <a:noFill/>
          <a:ln>
            <a:noFill/>
          </a:ln>
        </p:spPr>
      </p:pic>
      <p:sp>
        <p:nvSpPr>
          <p:cNvPr id="65" name="Google Shape;65;p17"/>
          <p:cNvSpPr txBox="1"/>
          <p:nvPr>
            <p:ph idx="1" type="subTitle"/>
          </p:nvPr>
        </p:nvSpPr>
        <p:spPr>
          <a:xfrm>
            <a:off x="990600" y="942350"/>
            <a:ext cx="7484400" cy="76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b="1" lang="en" sz="2200">
                <a:solidFill>
                  <a:srgbClr val="003262"/>
                </a:solidFill>
              </a:rPr>
              <a:t>Facial recognition can aid with police work</a:t>
            </a:r>
            <a:endParaRPr b="1" sz="1800">
              <a:solidFill>
                <a:srgbClr val="00326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pic>
        <p:nvPicPr>
          <p:cNvPr id="70" name="Google Shape;70;p18"/>
          <p:cNvPicPr preferRelativeResize="0"/>
          <p:nvPr/>
        </p:nvPicPr>
        <p:blipFill>
          <a:blip r:embed="rId3">
            <a:alphaModFix/>
          </a:blip>
          <a:stretch>
            <a:fillRect/>
          </a:stretch>
        </p:blipFill>
        <p:spPr>
          <a:xfrm>
            <a:off x="-818483" y="0"/>
            <a:ext cx="10289434" cy="6857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idx="1" type="subTitle"/>
          </p:nvPr>
        </p:nvSpPr>
        <p:spPr>
          <a:xfrm>
            <a:off x="537125" y="2220075"/>
            <a:ext cx="4313700" cy="31863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Government contracts fuel R&amp;D</a:t>
            </a:r>
            <a:endParaRPr sz="2200">
              <a:solidFill>
                <a:srgbClr val="003262"/>
              </a:solidFill>
            </a:endParaRPr>
          </a:p>
          <a:p>
            <a:pPr indent="0" lvl="0" marL="457200" marR="0" rtl="0" algn="l">
              <a:lnSpc>
                <a:spcPct val="100000"/>
              </a:lnSpc>
              <a:spcBef>
                <a:spcPts val="0"/>
              </a:spcBef>
              <a:spcAft>
                <a:spcPts val="0"/>
              </a:spcAft>
              <a:buNone/>
            </a:pPr>
            <a:r>
              <a:t/>
            </a:r>
            <a:endParaRPr sz="2200">
              <a:solidFill>
                <a:srgbClr val="003262"/>
              </a:solidFill>
            </a:endParaRPr>
          </a:p>
          <a:p>
            <a:pPr indent="-368300" lvl="0" marL="457200" marR="0" rtl="0" algn="l">
              <a:lnSpc>
                <a:spcPct val="100000"/>
              </a:lnSpc>
              <a:spcBef>
                <a:spcPts val="0"/>
              </a:spcBef>
              <a:spcAft>
                <a:spcPts val="0"/>
              </a:spcAft>
              <a:buClr>
                <a:srgbClr val="003262"/>
              </a:buClr>
              <a:buSzPts val="2200"/>
              <a:buFont typeface="Arial"/>
              <a:buChar char="●"/>
            </a:pPr>
            <a:r>
              <a:rPr lang="en" sz="2200">
                <a:solidFill>
                  <a:srgbClr val="003262"/>
                </a:solidFill>
              </a:rPr>
              <a:t>Rise of startups to meet the demand</a:t>
            </a:r>
            <a:endParaRPr sz="2200">
              <a:solidFill>
                <a:srgbClr val="003262"/>
              </a:solidFill>
            </a:endParaRPr>
          </a:p>
          <a:p>
            <a:pPr indent="0" lvl="0" marL="457200" marR="0" rtl="0" algn="l">
              <a:lnSpc>
                <a:spcPct val="100000"/>
              </a:lnSpc>
              <a:spcBef>
                <a:spcPts val="0"/>
              </a:spcBef>
              <a:spcAft>
                <a:spcPts val="0"/>
              </a:spcAft>
              <a:buNone/>
            </a:pPr>
            <a:r>
              <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Global interest in </a:t>
            </a:r>
            <a:r>
              <a:rPr lang="en" sz="2200">
                <a:solidFill>
                  <a:srgbClr val="003262"/>
                </a:solidFill>
              </a:rPr>
              <a:t>surveillance</a:t>
            </a:r>
            <a:r>
              <a:rPr lang="en" sz="2200">
                <a:solidFill>
                  <a:srgbClr val="003262"/>
                </a:solidFill>
              </a:rPr>
              <a:t> products, specifically facial recognition</a:t>
            </a:r>
            <a:endParaRPr sz="2200">
              <a:solidFill>
                <a:srgbClr val="003262"/>
              </a:solidFill>
            </a:endParaRPr>
          </a:p>
        </p:txBody>
      </p:sp>
      <p:sp>
        <p:nvSpPr>
          <p:cNvPr id="76" name="Google Shape;76;p19"/>
          <p:cNvSpPr txBox="1"/>
          <p:nvPr>
            <p:ph type="ctrTitle"/>
          </p:nvPr>
        </p:nvSpPr>
        <p:spPr>
          <a:xfrm>
            <a:off x="449750" y="401450"/>
            <a:ext cx="8075700" cy="693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Georgia"/>
              <a:buNone/>
            </a:pPr>
            <a:r>
              <a:rPr b="0" lang="en" sz="3000">
                <a:solidFill>
                  <a:srgbClr val="D89F39"/>
                </a:solidFill>
                <a:latin typeface="Georgia"/>
                <a:ea typeface="Georgia"/>
                <a:cs typeface="Georgia"/>
                <a:sym typeface="Georgia"/>
              </a:rPr>
              <a:t>Pros: The Chinese Government’s Perspective</a:t>
            </a:r>
            <a:endParaRPr b="1" i="0" sz="3000" u="none" cap="none" strike="noStrike">
              <a:solidFill>
                <a:schemeClr val="dk1"/>
              </a:solidFill>
              <a:latin typeface="Arial"/>
              <a:ea typeface="Arial"/>
              <a:cs typeface="Arial"/>
              <a:sym typeface="Arial"/>
            </a:endParaRPr>
          </a:p>
        </p:txBody>
      </p:sp>
      <p:sp>
        <p:nvSpPr>
          <p:cNvPr id="77" name="Google Shape;77;p19"/>
          <p:cNvSpPr txBox="1"/>
          <p:nvPr>
            <p:ph idx="1" type="subTitle"/>
          </p:nvPr>
        </p:nvSpPr>
        <p:spPr>
          <a:xfrm>
            <a:off x="925550" y="1094750"/>
            <a:ext cx="7599900" cy="76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b="1" lang="en" sz="2200">
                <a:solidFill>
                  <a:srgbClr val="003262"/>
                </a:solidFill>
              </a:rPr>
              <a:t>Investment in this area bolsters the Chinese technology industry</a:t>
            </a:r>
            <a:endParaRPr b="1" sz="1800">
              <a:solidFill>
                <a:srgbClr val="003262"/>
              </a:solidFill>
            </a:endParaRPr>
          </a:p>
        </p:txBody>
      </p:sp>
      <p:pic>
        <p:nvPicPr>
          <p:cNvPr id="78" name="Google Shape;78;p19"/>
          <p:cNvPicPr preferRelativeResize="0"/>
          <p:nvPr/>
        </p:nvPicPr>
        <p:blipFill rotWithShape="1">
          <a:blip r:embed="rId4">
            <a:alphaModFix/>
          </a:blip>
          <a:srcRect b="0" l="0" r="24362" t="0"/>
          <a:stretch/>
        </p:blipFill>
        <p:spPr>
          <a:xfrm>
            <a:off x="4927900" y="2458575"/>
            <a:ext cx="3791752" cy="26319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20"/>
          <p:cNvSpPr txBox="1"/>
          <p:nvPr>
            <p:ph idx="1" type="subTitle"/>
          </p:nvPr>
        </p:nvSpPr>
        <p:spPr>
          <a:xfrm>
            <a:off x="4770875" y="1915275"/>
            <a:ext cx="4466100" cy="31863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3262"/>
              </a:buClr>
              <a:buSzPts val="2200"/>
              <a:buFont typeface="Arial"/>
              <a:buChar char="●"/>
            </a:pPr>
            <a:r>
              <a:rPr lang="en" sz="2200">
                <a:solidFill>
                  <a:srgbClr val="003262"/>
                </a:solidFill>
              </a:rPr>
              <a:t>No opt-in / opt-out</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Lack of effective Privacy Protection</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Civil rights</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Independent and Critical freedom of expression</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Surveillance begets more surveillance</a:t>
            </a:r>
            <a:endParaRPr sz="2200">
              <a:solidFill>
                <a:srgbClr val="003262"/>
              </a:solidFill>
            </a:endParaRPr>
          </a:p>
        </p:txBody>
      </p:sp>
      <p:sp>
        <p:nvSpPr>
          <p:cNvPr id="84" name="Google Shape;84;p20"/>
          <p:cNvSpPr txBox="1"/>
          <p:nvPr>
            <p:ph type="ctrTitle"/>
          </p:nvPr>
        </p:nvSpPr>
        <p:spPr>
          <a:xfrm>
            <a:off x="602150" y="249050"/>
            <a:ext cx="8075700" cy="693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Georgia"/>
              <a:buNone/>
            </a:pPr>
            <a:r>
              <a:rPr b="0" lang="en" sz="3000">
                <a:solidFill>
                  <a:srgbClr val="D89F39"/>
                </a:solidFill>
                <a:latin typeface="Georgia"/>
                <a:ea typeface="Georgia"/>
                <a:cs typeface="Georgia"/>
                <a:sym typeface="Georgia"/>
              </a:rPr>
              <a:t>Cons</a:t>
            </a:r>
            <a:r>
              <a:rPr b="0" lang="en" sz="3000">
                <a:solidFill>
                  <a:srgbClr val="D89F39"/>
                </a:solidFill>
                <a:latin typeface="Georgia"/>
                <a:ea typeface="Georgia"/>
                <a:cs typeface="Georgia"/>
                <a:sym typeface="Georgia"/>
              </a:rPr>
              <a:t>:</a:t>
            </a:r>
            <a:r>
              <a:rPr b="0" lang="en" sz="3000">
                <a:solidFill>
                  <a:srgbClr val="D89F39"/>
                </a:solidFill>
                <a:latin typeface="Georgia"/>
                <a:ea typeface="Georgia"/>
                <a:cs typeface="Georgia"/>
                <a:sym typeface="Georgia"/>
              </a:rPr>
              <a:t> Mass (untargeted) </a:t>
            </a:r>
            <a:r>
              <a:rPr b="0" lang="en" sz="3000">
                <a:solidFill>
                  <a:srgbClr val="D89F39"/>
                </a:solidFill>
                <a:latin typeface="Georgia"/>
                <a:ea typeface="Georgia"/>
                <a:cs typeface="Georgia"/>
                <a:sym typeface="Georgia"/>
              </a:rPr>
              <a:t>Surveillance</a:t>
            </a:r>
            <a:endParaRPr b="1" i="0" sz="3000" u="none" cap="none" strike="noStrike">
              <a:solidFill>
                <a:schemeClr val="dk1"/>
              </a:solidFill>
              <a:latin typeface="Arial"/>
              <a:ea typeface="Arial"/>
              <a:cs typeface="Arial"/>
              <a:sym typeface="Arial"/>
            </a:endParaRPr>
          </a:p>
        </p:txBody>
      </p:sp>
      <p:sp>
        <p:nvSpPr>
          <p:cNvPr id="85" name="Google Shape;85;p20"/>
          <p:cNvSpPr txBox="1"/>
          <p:nvPr>
            <p:ph idx="1" type="subTitle"/>
          </p:nvPr>
        </p:nvSpPr>
        <p:spPr>
          <a:xfrm>
            <a:off x="709925" y="942350"/>
            <a:ext cx="7484400" cy="76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b="1" lang="en" sz="2200">
                <a:solidFill>
                  <a:srgbClr val="003262"/>
                </a:solidFill>
              </a:rPr>
              <a:t>Privacy and Civil Rights</a:t>
            </a:r>
            <a:endParaRPr b="1" sz="1800">
              <a:solidFill>
                <a:srgbClr val="003262"/>
              </a:solidFill>
            </a:endParaRPr>
          </a:p>
        </p:txBody>
      </p:sp>
      <p:pic>
        <p:nvPicPr>
          <p:cNvPr id="86" name="Google Shape;86;p20"/>
          <p:cNvPicPr preferRelativeResize="0"/>
          <p:nvPr/>
        </p:nvPicPr>
        <p:blipFill>
          <a:blip r:embed="rId4">
            <a:alphaModFix/>
          </a:blip>
          <a:stretch>
            <a:fillRect/>
          </a:stretch>
        </p:blipFill>
        <p:spPr>
          <a:xfrm>
            <a:off x="256000" y="1915275"/>
            <a:ext cx="4466100" cy="21911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21"/>
          <p:cNvSpPr txBox="1"/>
          <p:nvPr>
            <p:ph idx="1" type="subTitle"/>
          </p:nvPr>
        </p:nvSpPr>
        <p:spPr>
          <a:xfrm>
            <a:off x="4466075" y="1915275"/>
            <a:ext cx="4466100" cy="31863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False positives and due process</a:t>
            </a:r>
            <a:endParaRPr sz="2200">
              <a:solidFill>
                <a:srgbClr val="003262"/>
              </a:solidFill>
            </a:endParaRPr>
          </a:p>
          <a:p>
            <a:pPr indent="0" lvl="0" marL="457200" marR="0" rtl="0" algn="l">
              <a:lnSpc>
                <a:spcPct val="100000"/>
              </a:lnSpc>
              <a:spcBef>
                <a:spcPts val="0"/>
              </a:spcBef>
              <a:spcAft>
                <a:spcPts val="0"/>
              </a:spcAft>
              <a:buNone/>
            </a:pPr>
            <a:r>
              <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Algorithmic fairness</a:t>
            </a:r>
            <a:endParaRPr sz="2200">
              <a:solidFill>
                <a:srgbClr val="003262"/>
              </a:solidFill>
            </a:endParaRPr>
          </a:p>
          <a:p>
            <a:pPr indent="0" lvl="0" marL="457200" marR="0" rtl="0" algn="l">
              <a:lnSpc>
                <a:spcPct val="100000"/>
              </a:lnSpc>
              <a:spcBef>
                <a:spcPts val="0"/>
              </a:spcBef>
              <a:spcAft>
                <a:spcPts val="0"/>
              </a:spcAft>
              <a:buNone/>
            </a:pPr>
            <a:r>
              <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Confirmation Bias</a:t>
            </a:r>
            <a:endParaRPr sz="2200">
              <a:solidFill>
                <a:srgbClr val="003262"/>
              </a:solidFill>
            </a:endParaRPr>
          </a:p>
          <a:p>
            <a:pPr indent="0" lvl="0" marL="457200" marR="0" rtl="0" algn="l">
              <a:lnSpc>
                <a:spcPct val="100000"/>
              </a:lnSpc>
              <a:spcBef>
                <a:spcPts val="0"/>
              </a:spcBef>
              <a:spcAft>
                <a:spcPts val="0"/>
              </a:spcAft>
              <a:buNone/>
            </a:pPr>
            <a:r>
              <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Minority rights</a:t>
            </a:r>
            <a:endParaRPr sz="2200">
              <a:solidFill>
                <a:srgbClr val="003262"/>
              </a:solidFill>
            </a:endParaRPr>
          </a:p>
        </p:txBody>
      </p:sp>
      <p:sp>
        <p:nvSpPr>
          <p:cNvPr id="92" name="Google Shape;92;p21"/>
          <p:cNvSpPr txBox="1"/>
          <p:nvPr>
            <p:ph type="ctrTitle"/>
          </p:nvPr>
        </p:nvSpPr>
        <p:spPr>
          <a:xfrm>
            <a:off x="602150" y="249050"/>
            <a:ext cx="8075700" cy="693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Georgia"/>
              <a:buNone/>
            </a:pPr>
            <a:r>
              <a:rPr b="0" lang="en" sz="3000">
                <a:solidFill>
                  <a:srgbClr val="D89F39"/>
                </a:solidFill>
                <a:latin typeface="Georgia"/>
                <a:ea typeface="Georgia"/>
                <a:cs typeface="Georgia"/>
                <a:sym typeface="Georgia"/>
              </a:rPr>
              <a:t>Cons: Algorithmic Biases</a:t>
            </a:r>
            <a:endParaRPr b="1" i="0" sz="3000" u="none" cap="none" strike="noStrike">
              <a:solidFill>
                <a:schemeClr val="dk1"/>
              </a:solidFill>
              <a:latin typeface="Arial"/>
              <a:ea typeface="Arial"/>
              <a:cs typeface="Arial"/>
              <a:sym typeface="Arial"/>
            </a:endParaRPr>
          </a:p>
        </p:txBody>
      </p:sp>
      <p:sp>
        <p:nvSpPr>
          <p:cNvPr id="93" name="Google Shape;93;p21"/>
          <p:cNvSpPr txBox="1"/>
          <p:nvPr>
            <p:ph idx="1" type="subTitle"/>
          </p:nvPr>
        </p:nvSpPr>
        <p:spPr>
          <a:xfrm>
            <a:off x="709925" y="942350"/>
            <a:ext cx="7484400" cy="76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b="1" lang="en" sz="2200">
                <a:solidFill>
                  <a:srgbClr val="003262"/>
                </a:solidFill>
              </a:rPr>
              <a:t>Fairness and False-positives</a:t>
            </a:r>
            <a:endParaRPr b="1" sz="1800">
              <a:solidFill>
                <a:srgbClr val="003262"/>
              </a:solidFill>
            </a:endParaRPr>
          </a:p>
        </p:txBody>
      </p:sp>
      <p:pic>
        <p:nvPicPr>
          <p:cNvPr id="94" name="Google Shape;94;p21"/>
          <p:cNvPicPr preferRelativeResize="0"/>
          <p:nvPr/>
        </p:nvPicPr>
        <p:blipFill>
          <a:blip r:embed="rId4">
            <a:alphaModFix/>
          </a:blip>
          <a:stretch>
            <a:fillRect/>
          </a:stretch>
        </p:blipFill>
        <p:spPr>
          <a:xfrm>
            <a:off x="219650" y="1809725"/>
            <a:ext cx="3978912" cy="3186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2"/>
          <p:cNvSpPr txBox="1"/>
          <p:nvPr>
            <p:ph type="ctrTitle"/>
          </p:nvPr>
        </p:nvSpPr>
        <p:spPr>
          <a:xfrm>
            <a:off x="534150" y="145975"/>
            <a:ext cx="8075700" cy="918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Georgia"/>
              <a:buNone/>
            </a:pPr>
            <a:r>
              <a:rPr b="0" lang="en" sz="3000">
                <a:solidFill>
                  <a:srgbClr val="D89F39"/>
                </a:solidFill>
                <a:latin typeface="Georgia"/>
                <a:ea typeface="Georgia"/>
                <a:cs typeface="Georgia"/>
                <a:sym typeface="Georgia"/>
              </a:rPr>
              <a:t>Who</a:t>
            </a:r>
            <a:r>
              <a:rPr b="0" lang="en" sz="3000">
                <a:solidFill>
                  <a:srgbClr val="D89F39"/>
                </a:solidFill>
                <a:latin typeface="Georgia"/>
                <a:ea typeface="Georgia"/>
                <a:cs typeface="Georgia"/>
                <a:sym typeface="Georgia"/>
              </a:rPr>
              <a:t> Will Win</a:t>
            </a:r>
            <a:endParaRPr b="1" i="0" sz="3000" u="none" cap="none" strike="noStrike">
              <a:solidFill>
                <a:schemeClr val="dk1"/>
              </a:solidFill>
              <a:latin typeface="Arial"/>
              <a:ea typeface="Arial"/>
              <a:cs typeface="Arial"/>
              <a:sym typeface="Arial"/>
            </a:endParaRPr>
          </a:p>
        </p:txBody>
      </p:sp>
      <p:sp>
        <p:nvSpPr>
          <p:cNvPr id="100" name="Google Shape;100;p22"/>
          <p:cNvSpPr txBox="1"/>
          <p:nvPr/>
        </p:nvSpPr>
        <p:spPr>
          <a:xfrm>
            <a:off x="860500" y="2036100"/>
            <a:ext cx="4103700" cy="27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2600">
                <a:solidFill>
                  <a:srgbClr val="003262"/>
                </a:solidFill>
              </a:rPr>
              <a:t>Points to consider:</a:t>
            </a:r>
            <a:endParaRPr sz="2600">
              <a:solidFill>
                <a:srgbClr val="003262"/>
              </a:solidFill>
            </a:endParaRPr>
          </a:p>
          <a:p>
            <a:pPr indent="0" lvl="0" marL="0" marR="0" rtl="0" algn="l">
              <a:lnSpc>
                <a:spcPct val="100000"/>
              </a:lnSpc>
              <a:spcBef>
                <a:spcPts val="0"/>
              </a:spcBef>
              <a:spcAft>
                <a:spcPts val="0"/>
              </a:spcAft>
              <a:buNone/>
            </a:pPr>
            <a:r>
              <a:t/>
            </a:r>
            <a:endParaRPr sz="26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Errors can be fatal</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Misuse / Shame Game</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Personalized ad targeting</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Different cultural behavior</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Anti-Facial Recognition Systems</a:t>
            </a:r>
            <a:endParaRPr sz="2200"/>
          </a:p>
        </p:txBody>
      </p:sp>
      <p:pic>
        <p:nvPicPr>
          <p:cNvPr id="101" name="Google Shape;101;p22"/>
          <p:cNvPicPr preferRelativeResize="0"/>
          <p:nvPr/>
        </p:nvPicPr>
        <p:blipFill>
          <a:blip r:embed="rId4">
            <a:alphaModFix/>
          </a:blip>
          <a:stretch>
            <a:fillRect/>
          </a:stretch>
        </p:blipFill>
        <p:spPr>
          <a:xfrm>
            <a:off x="5074450" y="2410750"/>
            <a:ext cx="3798801" cy="2531383"/>
          </a:xfrm>
          <a:prstGeom prst="rect">
            <a:avLst/>
          </a:prstGeom>
          <a:noFill/>
          <a:ln>
            <a:noFill/>
          </a:ln>
        </p:spPr>
      </p:pic>
      <p:sp>
        <p:nvSpPr>
          <p:cNvPr id="102" name="Google Shape;102;p22"/>
          <p:cNvSpPr txBox="1"/>
          <p:nvPr/>
        </p:nvSpPr>
        <p:spPr>
          <a:xfrm>
            <a:off x="5040400" y="2052400"/>
            <a:ext cx="3279000" cy="50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2200"/>
              <a:t>Are people ready for it?</a:t>
            </a:r>
            <a:endParaRPr sz="2200"/>
          </a:p>
        </p:txBody>
      </p:sp>
      <p:sp>
        <p:nvSpPr>
          <p:cNvPr id="103" name="Google Shape;103;p22"/>
          <p:cNvSpPr txBox="1"/>
          <p:nvPr/>
        </p:nvSpPr>
        <p:spPr>
          <a:xfrm>
            <a:off x="602725" y="1130925"/>
            <a:ext cx="62391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rgbClr val="003262"/>
                </a:solidFill>
              </a:rPr>
              <a:t>Fantastic initiative by government</a:t>
            </a:r>
            <a:endParaRPr b="1"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3"/>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Law and order vs. individual rights</a:t>
            </a:r>
            <a:endParaRPr sz="2200">
              <a:solidFill>
                <a:srgbClr val="003262"/>
              </a:solidFill>
            </a:endParaRPr>
          </a:p>
          <a:p>
            <a:pPr indent="0" lvl="0" marL="457200" marR="0" rtl="0" algn="l">
              <a:lnSpc>
                <a:spcPct val="100000"/>
              </a:lnSpc>
              <a:spcBef>
                <a:spcPts val="0"/>
              </a:spcBef>
              <a:spcAft>
                <a:spcPts val="0"/>
              </a:spcAft>
              <a:buNone/>
            </a:pPr>
            <a:r>
              <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Solutions at scale require safeguards at scale</a:t>
            </a:r>
            <a:endParaRPr sz="2200">
              <a:solidFill>
                <a:srgbClr val="003262"/>
              </a:solidFill>
            </a:endParaRPr>
          </a:p>
          <a:p>
            <a:pPr indent="0" lvl="0" marL="457200" marR="0" rtl="0" algn="l">
              <a:lnSpc>
                <a:spcPct val="100000"/>
              </a:lnSpc>
              <a:spcBef>
                <a:spcPts val="0"/>
              </a:spcBef>
              <a:spcAft>
                <a:spcPts val="0"/>
              </a:spcAft>
              <a:buNone/>
            </a:pPr>
            <a:r>
              <a:t/>
            </a:r>
            <a:endParaRPr sz="2200">
              <a:solidFill>
                <a:srgbClr val="003262"/>
              </a:solidFill>
            </a:endParaRPr>
          </a:p>
          <a:p>
            <a:pPr indent="-368300" lvl="0" marL="457200" marR="0" rtl="0" algn="l">
              <a:lnSpc>
                <a:spcPct val="100000"/>
              </a:lnSpc>
              <a:spcBef>
                <a:spcPts val="0"/>
              </a:spcBef>
              <a:spcAft>
                <a:spcPts val="0"/>
              </a:spcAft>
              <a:buClr>
                <a:srgbClr val="003262"/>
              </a:buClr>
              <a:buSzPts val="2200"/>
              <a:buChar char="●"/>
            </a:pPr>
            <a:r>
              <a:rPr lang="en" sz="2200">
                <a:solidFill>
                  <a:srgbClr val="003262"/>
                </a:solidFill>
              </a:rPr>
              <a:t>A framework with three pillars: </a:t>
            </a:r>
            <a:endParaRPr sz="2200">
              <a:solidFill>
                <a:srgbClr val="003262"/>
              </a:solidFill>
            </a:endParaRPr>
          </a:p>
          <a:p>
            <a:pPr indent="-368300" lvl="1" marL="914400" marR="0" rtl="0" algn="l">
              <a:lnSpc>
                <a:spcPct val="100000"/>
              </a:lnSpc>
              <a:spcBef>
                <a:spcPts val="0"/>
              </a:spcBef>
              <a:spcAft>
                <a:spcPts val="0"/>
              </a:spcAft>
              <a:buClr>
                <a:srgbClr val="003262"/>
              </a:buClr>
              <a:buSzPts val="2200"/>
              <a:buChar char="○"/>
            </a:pPr>
            <a:r>
              <a:rPr lang="en" sz="2200">
                <a:solidFill>
                  <a:srgbClr val="003262"/>
                </a:solidFill>
              </a:rPr>
              <a:t>Independence</a:t>
            </a:r>
            <a:endParaRPr sz="2200">
              <a:solidFill>
                <a:srgbClr val="003262"/>
              </a:solidFill>
            </a:endParaRPr>
          </a:p>
          <a:p>
            <a:pPr indent="-368300" lvl="1" marL="914400" rtl="0" algn="l">
              <a:spcBef>
                <a:spcPts val="0"/>
              </a:spcBef>
              <a:spcAft>
                <a:spcPts val="0"/>
              </a:spcAft>
              <a:buClr>
                <a:srgbClr val="003262"/>
              </a:buClr>
              <a:buSzPts val="2200"/>
              <a:buChar char="○"/>
            </a:pPr>
            <a:r>
              <a:rPr lang="en" sz="2200">
                <a:solidFill>
                  <a:srgbClr val="003262"/>
                </a:solidFill>
              </a:rPr>
              <a:t>Fairness</a:t>
            </a:r>
            <a:endParaRPr sz="2200">
              <a:solidFill>
                <a:srgbClr val="003262"/>
              </a:solidFill>
            </a:endParaRPr>
          </a:p>
          <a:p>
            <a:pPr indent="-368300" lvl="1" marL="914400" rtl="0" algn="l">
              <a:spcBef>
                <a:spcPts val="0"/>
              </a:spcBef>
              <a:spcAft>
                <a:spcPts val="0"/>
              </a:spcAft>
              <a:buClr>
                <a:srgbClr val="003262"/>
              </a:buClr>
              <a:buSzPts val="2200"/>
              <a:buChar char="○"/>
            </a:pPr>
            <a:r>
              <a:rPr lang="en" sz="2200">
                <a:solidFill>
                  <a:srgbClr val="003262"/>
                </a:solidFill>
              </a:rPr>
              <a:t>Transparency</a:t>
            </a:r>
            <a:endParaRPr sz="2200">
              <a:solidFill>
                <a:srgbClr val="003262"/>
              </a:solidFill>
            </a:endParaRPr>
          </a:p>
        </p:txBody>
      </p:sp>
      <p:sp>
        <p:nvSpPr>
          <p:cNvPr id="109" name="Google Shape;109;p23"/>
          <p:cNvSpPr txBox="1"/>
          <p:nvPr>
            <p:ph type="title"/>
          </p:nvPr>
        </p:nvSpPr>
        <p:spPr>
          <a:xfrm>
            <a:off x="457200" y="274638"/>
            <a:ext cx="8229600" cy="1143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Georgia"/>
              <a:buNone/>
            </a:pPr>
            <a:r>
              <a:rPr b="0" lang="en" sz="4400">
                <a:solidFill>
                  <a:srgbClr val="D89F39"/>
                </a:solidFill>
                <a:latin typeface="Georgia"/>
                <a:ea typeface="Georgia"/>
                <a:cs typeface="Georgia"/>
                <a:sym typeface="Georgia"/>
              </a:rPr>
              <a:t>Justice at Scale</a:t>
            </a:r>
            <a:endParaRPr b="1" i="0" sz="44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